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76" r:id="rId2"/>
    <p:sldId id="277" r:id="rId3"/>
    <p:sldId id="256" r:id="rId4"/>
    <p:sldId id="257" r:id="rId5"/>
    <p:sldId id="258" r:id="rId6"/>
    <p:sldId id="259" r:id="rId7"/>
    <p:sldId id="279" r:id="rId8"/>
    <p:sldId id="260" r:id="rId9"/>
    <p:sldId id="261" r:id="rId10"/>
    <p:sldId id="262" r:id="rId11"/>
    <p:sldId id="263" r:id="rId12"/>
    <p:sldId id="264" r:id="rId13"/>
    <p:sldId id="265" r:id="rId14"/>
    <p:sldId id="266" r:id="rId15"/>
    <p:sldId id="267" r:id="rId16"/>
    <p:sldId id="268" r:id="rId17"/>
    <p:sldId id="278" r:id="rId18"/>
    <p:sldId id="269" r:id="rId19"/>
    <p:sldId id="270" r:id="rId20"/>
    <p:sldId id="271" r:id="rId21"/>
    <p:sldId id="272" r:id="rId22"/>
    <p:sldId id="273" r:id="rId23"/>
    <p:sldId id="274" r:id="rId24"/>
    <p:sldId id="275" r:id="rId25"/>
    <p:sldId id="280"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_____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400" dirty="0"/>
              <a:t>ΠΟΣΟΙ</a:t>
            </a:r>
            <a:r>
              <a:rPr lang="el-GR" sz="2400" baseline="0" dirty="0"/>
              <a:t> ΕΧΟΥΝ ΚΙΝΗΤΟ</a:t>
            </a:r>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Φύλλο1!$B$2</c:f>
              <c:strCache>
                <c:ptCount val="1"/>
                <c:pt idx="0">
                  <c:v>NAI</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Φύλλο1!$C$2:$H$2</c:f>
              <c:numCache>
                <c:formatCode>General</c:formatCode>
                <c:ptCount val="6"/>
                <c:pt idx="0">
                  <c:v>3</c:v>
                </c:pt>
                <c:pt idx="1">
                  <c:v>6</c:v>
                </c:pt>
                <c:pt idx="2">
                  <c:v>2</c:v>
                </c:pt>
                <c:pt idx="3">
                  <c:v>6</c:v>
                </c:pt>
                <c:pt idx="4">
                  <c:v>6</c:v>
                </c:pt>
                <c:pt idx="5">
                  <c:v>6</c:v>
                </c:pt>
              </c:numCache>
            </c:numRef>
          </c:val>
        </c:ser>
        <c:ser>
          <c:idx val="1"/>
          <c:order val="1"/>
          <c:tx>
            <c:strRef>
              <c:f>Φύλλο1!$B$3</c:f>
              <c:strCache>
                <c:ptCount val="1"/>
                <c:pt idx="0">
                  <c:v>OXI</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Φύλλο1!$C$3:$H$3</c:f>
              <c:numCache>
                <c:formatCode>General</c:formatCode>
                <c:ptCount val="6"/>
                <c:pt idx="0">
                  <c:v>3</c:v>
                </c:pt>
                <c:pt idx="1">
                  <c:v>0</c:v>
                </c:pt>
                <c:pt idx="2">
                  <c:v>0</c:v>
                </c:pt>
                <c:pt idx="3">
                  <c:v>0</c:v>
                </c:pt>
                <c:pt idx="4">
                  <c:v>0</c:v>
                </c:pt>
                <c:pt idx="5">
                  <c:v>0</c:v>
                </c:pt>
              </c:numCache>
            </c:numRef>
          </c:val>
        </c:ser>
        <c:dLbls>
          <c:showLegendKey val="0"/>
          <c:showVal val="0"/>
          <c:showCatName val="0"/>
          <c:showSerName val="0"/>
          <c:showPercent val="0"/>
          <c:showBubbleSize val="0"/>
        </c:dLbls>
        <c:gapWidth val="150"/>
        <c:shape val="box"/>
        <c:axId val="238929264"/>
        <c:axId val="238933968"/>
        <c:axId val="0"/>
      </c:bar3DChart>
      <c:catAx>
        <c:axId val="238929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3968"/>
        <c:crosses val="autoZero"/>
        <c:auto val="1"/>
        <c:lblAlgn val="ctr"/>
        <c:lblOffset val="100"/>
        <c:noMultiLvlLbl val="0"/>
      </c:catAx>
      <c:valAx>
        <c:axId val="238933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29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Τι</a:t>
            </a:r>
            <a:r>
              <a:rPr lang="el-GR" sz="2400" baseline="0"/>
              <a:t> μάρκα κινητό έχετε;</a:t>
            </a:r>
            <a:endParaRPr lang="el-GR" sz="24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Φύλλο1!$B$12</c:f>
              <c:strCache>
                <c:ptCount val="1"/>
                <c:pt idx="0">
                  <c:v>SONY</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Φύλλο1!$C$12:$H$12</c:f>
              <c:numCache>
                <c:formatCode>General</c:formatCode>
                <c:ptCount val="6"/>
                <c:pt idx="0">
                  <c:v>1</c:v>
                </c:pt>
                <c:pt idx="1">
                  <c:v>3</c:v>
                </c:pt>
                <c:pt idx="2">
                  <c:v>0</c:v>
                </c:pt>
                <c:pt idx="3">
                  <c:v>2</c:v>
                </c:pt>
                <c:pt idx="4">
                  <c:v>0</c:v>
                </c:pt>
                <c:pt idx="5">
                  <c:v>0</c:v>
                </c:pt>
              </c:numCache>
            </c:numRef>
          </c:val>
        </c:ser>
        <c:ser>
          <c:idx val="1"/>
          <c:order val="1"/>
          <c:tx>
            <c:strRef>
              <c:f>Φύλλο1!$B$13</c:f>
              <c:strCache>
                <c:ptCount val="1"/>
                <c:pt idx="0">
                  <c:v>SAMSUNG</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Φύλλο1!$C$13:$H$13</c:f>
              <c:numCache>
                <c:formatCode>General</c:formatCode>
                <c:ptCount val="6"/>
                <c:pt idx="0">
                  <c:v>0</c:v>
                </c:pt>
                <c:pt idx="1">
                  <c:v>1</c:v>
                </c:pt>
                <c:pt idx="2">
                  <c:v>0</c:v>
                </c:pt>
                <c:pt idx="3">
                  <c:v>0</c:v>
                </c:pt>
                <c:pt idx="4">
                  <c:v>3</c:v>
                </c:pt>
                <c:pt idx="5">
                  <c:v>3</c:v>
                </c:pt>
              </c:numCache>
            </c:numRef>
          </c:val>
        </c:ser>
        <c:ser>
          <c:idx val="2"/>
          <c:order val="2"/>
          <c:tx>
            <c:strRef>
              <c:f>Φύλλο1!$B$14</c:f>
              <c:strCache>
                <c:ptCount val="1"/>
                <c:pt idx="0">
                  <c:v>I PHONE</c:v>
                </c:pt>
              </c:strCache>
            </c:strRef>
          </c:tx>
          <c:spPr>
            <a:solidFill>
              <a:schemeClr val="accent3"/>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Φύλλο1!$C$14:$H$14</c:f>
              <c:numCache>
                <c:formatCode>General</c:formatCode>
                <c:ptCount val="6"/>
                <c:pt idx="0">
                  <c:v>0</c:v>
                </c:pt>
                <c:pt idx="1">
                  <c:v>0</c:v>
                </c:pt>
                <c:pt idx="2">
                  <c:v>1</c:v>
                </c:pt>
                <c:pt idx="3">
                  <c:v>1</c:v>
                </c:pt>
                <c:pt idx="4">
                  <c:v>3</c:v>
                </c:pt>
                <c:pt idx="5">
                  <c:v>0</c:v>
                </c:pt>
              </c:numCache>
            </c:numRef>
          </c:val>
        </c:ser>
        <c:ser>
          <c:idx val="3"/>
          <c:order val="3"/>
          <c:tx>
            <c:strRef>
              <c:f>Φύλλο1!$B$15</c:f>
              <c:strCache>
                <c:ptCount val="1"/>
                <c:pt idx="0">
                  <c:v>Κάτι άλλο</c:v>
                </c:pt>
              </c:strCache>
            </c:strRef>
          </c:tx>
          <c:spPr>
            <a:solidFill>
              <a:schemeClr val="accent4"/>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Φύλλο1!$C$15:$H$15</c:f>
              <c:numCache>
                <c:formatCode>General</c:formatCode>
                <c:ptCount val="6"/>
                <c:pt idx="0">
                  <c:v>2</c:v>
                </c:pt>
                <c:pt idx="1">
                  <c:v>2</c:v>
                </c:pt>
                <c:pt idx="2">
                  <c:v>1</c:v>
                </c:pt>
                <c:pt idx="3">
                  <c:v>3</c:v>
                </c:pt>
                <c:pt idx="4">
                  <c:v>0</c:v>
                </c:pt>
                <c:pt idx="5">
                  <c:v>3</c:v>
                </c:pt>
              </c:numCache>
            </c:numRef>
          </c:val>
        </c:ser>
        <c:dLbls>
          <c:showLegendKey val="0"/>
          <c:showVal val="0"/>
          <c:showCatName val="0"/>
          <c:showSerName val="0"/>
          <c:showPercent val="0"/>
          <c:showBubbleSize val="0"/>
        </c:dLbls>
        <c:gapWidth val="150"/>
        <c:shape val="box"/>
        <c:axId val="238928480"/>
        <c:axId val="238935536"/>
        <c:axId val="0"/>
      </c:bar3DChart>
      <c:catAx>
        <c:axId val="2389284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5536"/>
        <c:crosses val="autoZero"/>
        <c:auto val="1"/>
        <c:lblAlgn val="ctr"/>
        <c:lblOffset val="100"/>
        <c:noMultiLvlLbl val="0"/>
      </c:catAx>
      <c:valAx>
        <c:axId val="238935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28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Πόσο</a:t>
            </a:r>
            <a:r>
              <a:rPr lang="el-GR" sz="2400" baseline="0"/>
              <a:t> κοστίζει το κινητό σας;</a:t>
            </a:r>
            <a:endParaRPr lang="el-GR" sz="24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Φύλλο1!$B$16</c:f>
              <c:strCache>
                <c:ptCount val="1"/>
                <c:pt idx="0">
                  <c:v>70-120 €</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Φύλλο1!$C$16:$H$16</c:f>
              <c:numCache>
                <c:formatCode>General</c:formatCode>
                <c:ptCount val="6"/>
                <c:pt idx="0">
                  <c:v>1</c:v>
                </c:pt>
                <c:pt idx="1">
                  <c:v>2</c:v>
                </c:pt>
                <c:pt idx="2">
                  <c:v>0</c:v>
                </c:pt>
                <c:pt idx="3">
                  <c:v>2</c:v>
                </c:pt>
                <c:pt idx="4">
                  <c:v>0</c:v>
                </c:pt>
                <c:pt idx="5">
                  <c:v>1</c:v>
                </c:pt>
              </c:numCache>
            </c:numRef>
          </c:val>
        </c:ser>
        <c:ser>
          <c:idx val="1"/>
          <c:order val="1"/>
          <c:tx>
            <c:strRef>
              <c:f>Φύλλο1!$B$17</c:f>
              <c:strCache>
                <c:ptCount val="1"/>
                <c:pt idx="0">
                  <c:v>120-200 €</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Φύλλο1!$C$17:$H$17</c:f>
              <c:numCache>
                <c:formatCode>General</c:formatCode>
                <c:ptCount val="6"/>
                <c:pt idx="0">
                  <c:v>2</c:v>
                </c:pt>
                <c:pt idx="1">
                  <c:v>3</c:v>
                </c:pt>
                <c:pt idx="2">
                  <c:v>0</c:v>
                </c:pt>
                <c:pt idx="3">
                  <c:v>2</c:v>
                </c:pt>
                <c:pt idx="4">
                  <c:v>6</c:v>
                </c:pt>
                <c:pt idx="5">
                  <c:v>3</c:v>
                </c:pt>
              </c:numCache>
            </c:numRef>
          </c:val>
        </c:ser>
        <c:ser>
          <c:idx val="2"/>
          <c:order val="2"/>
          <c:tx>
            <c:strRef>
              <c:f>Φύλλο1!$B$18</c:f>
              <c:strCache>
                <c:ptCount val="1"/>
                <c:pt idx="0">
                  <c:v>200+ €</c:v>
                </c:pt>
              </c:strCache>
            </c:strRef>
          </c:tx>
          <c:spPr>
            <a:solidFill>
              <a:schemeClr val="accent3"/>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Φύλλο1!$C$18:$H$18</c:f>
              <c:numCache>
                <c:formatCode>General</c:formatCode>
                <c:ptCount val="6"/>
                <c:pt idx="0">
                  <c:v>0</c:v>
                </c:pt>
                <c:pt idx="1">
                  <c:v>1</c:v>
                </c:pt>
                <c:pt idx="2">
                  <c:v>2</c:v>
                </c:pt>
                <c:pt idx="3">
                  <c:v>2</c:v>
                </c:pt>
                <c:pt idx="4">
                  <c:v>0</c:v>
                </c:pt>
                <c:pt idx="5">
                  <c:v>2</c:v>
                </c:pt>
              </c:numCache>
            </c:numRef>
          </c:val>
        </c:ser>
        <c:dLbls>
          <c:showLegendKey val="0"/>
          <c:showVal val="0"/>
          <c:showCatName val="0"/>
          <c:showSerName val="0"/>
          <c:showPercent val="0"/>
          <c:showBubbleSize val="0"/>
        </c:dLbls>
        <c:gapWidth val="150"/>
        <c:shape val="box"/>
        <c:axId val="238929656"/>
        <c:axId val="238934360"/>
        <c:axId val="0"/>
      </c:bar3DChart>
      <c:catAx>
        <c:axId val="2389296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4360"/>
        <c:crosses val="autoZero"/>
        <c:auto val="1"/>
        <c:lblAlgn val="ctr"/>
        <c:lblOffset val="100"/>
        <c:noMultiLvlLbl val="0"/>
      </c:catAx>
      <c:valAx>
        <c:axId val="238934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29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Παίρνετε</a:t>
            </a:r>
            <a:r>
              <a:rPr lang="el-GR" sz="2400" baseline="0"/>
              <a:t> το κινητό σας στο σχολείο;</a:t>
            </a:r>
            <a:endParaRPr lang="el-GR" sz="24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Φύλλο1!$B$40</c:f>
              <c:strCache>
                <c:ptCount val="1"/>
                <c:pt idx="0">
                  <c:v>ΝΑΙ</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Φύλλο1!$C$40:$H$40</c:f>
              <c:numCache>
                <c:formatCode>General</c:formatCode>
                <c:ptCount val="6"/>
                <c:pt idx="0">
                  <c:v>0</c:v>
                </c:pt>
                <c:pt idx="1">
                  <c:v>2</c:v>
                </c:pt>
                <c:pt idx="2">
                  <c:v>1</c:v>
                </c:pt>
                <c:pt idx="3">
                  <c:v>6</c:v>
                </c:pt>
                <c:pt idx="4">
                  <c:v>5</c:v>
                </c:pt>
                <c:pt idx="5">
                  <c:v>4</c:v>
                </c:pt>
              </c:numCache>
            </c:numRef>
          </c:val>
        </c:ser>
        <c:ser>
          <c:idx val="1"/>
          <c:order val="1"/>
          <c:tx>
            <c:strRef>
              <c:f>Φύλλο1!$B$41</c:f>
              <c:strCache>
                <c:ptCount val="1"/>
                <c:pt idx="0">
                  <c:v>ΌΧΙ</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Φύλλο1!$C$41:$H$41</c:f>
              <c:numCache>
                <c:formatCode>General</c:formatCode>
                <c:ptCount val="6"/>
                <c:pt idx="0">
                  <c:v>3</c:v>
                </c:pt>
                <c:pt idx="1">
                  <c:v>4</c:v>
                </c:pt>
                <c:pt idx="2">
                  <c:v>1</c:v>
                </c:pt>
                <c:pt idx="3">
                  <c:v>0</c:v>
                </c:pt>
                <c:pt idx="4">
                  <c:v>1</c:v>
                </c:pt>
                <c:pt idx="5">
                  <c:v>2</c:v>
                </c:pt>
              </c:numCache>
            </c:numRef>
          </c:val>
        </c:ser>
        <c:dLbls>
          <c:showLegendKey val="0"/>
          <c:showVal val="0"/>
          <c:showCatName val="0"/>
          <c:showSerName val="0"/>
          <c:showPercent val="0"/>
          <c:showBubbleSize val="0"/>
        </c:dLbls>
        <c:gapWidth val="150"/>
        <c:shape val="box"/>
        <c:axId val="238930832"/>
        <c:axId val="238931224"/>
        <c:axId val="0"/>
      </c:bar3DChart>
      <c:catAx>
        <c:axId val="238930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1224"/>
        <c:crosses val="autoZero"/>
        <c:auto val="1"/>
        <c:lblAlgn val="ctr"/>
        <c:lblOffset val="100"/>
        <c:noMultiLvlLbl val="0"/>
      </c:catAx>
      <c:valAx>
        <c:axId val="238931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0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Χρησιμοποιείται</a:t>
            </a:r>
            <a:r>
              <a:rPr lang="el-GR" sz="2400" baseline="0"/>
              <a:t> το κινητό σας εν ώρα μαθήματος;</a:t>
            </a:r>
            <a:endParaRPr lang="el-GR" sz="24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Φύλλο1!$B$42</c:f>
              <c:strCache>
                <c:ptCount val="1"/>
                <c:pt idx="0">
                  <c:v>ΝΑΙ</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Φύλλο1!$C$42:$H$42</c:f>
              <c:numCache>
                <c:formatCode>General</c:formatCode>
                <c:ptCount val="6"/>
                <c:pt idx="0">
                  <c:v>0</c:v>
                </c:pt>
                <c:pt idx="1">
                  <c:v>1</c:v>
                </c:pt>
                <c:pt idx="2">
                  <c:v>0</c:v>
                </c:pt>
                <c:pt idx="3">
                  <c:v>1</c:v>
                </c:pt>
                <c:pt idx="4">
                  <c:v>0</c:v>
                </c:pt>
                <c:pt idx="5">
                  <c:v>0</c:v>
                </c:pt>
              </c:numCache>
            </c:numRef>
          </c:val>
        </c:ser>
        <c:ser>
          <c:idx val="1"/>
          <c:order val="1"/>
          <c:tx>
            <c:strRef>
              <c:f>Φύλλο1!$B$43</c:f>
              <c:strCache>
                <c:ptCount val="1"/>
                <c:pt idx="0">
                  <c:v>ΌΧΙ</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Φύλλο1!$C$43:$H$43</c:f>
              <c:numCache>
                <c:formatCode>General</c:formatCode>
                <c:ptCount val="6"/>
                <c:pt idx="0">
                  <c:v>3</c:v>
                </c:pt>
                <c:pt idx="1">
                  <c:v>5</c:v>
                </c:pt>
                <c:pt idx="2">
                  <c:v>2</c:v>
                </c:pt>
                <c:pt idx="3">
                  <c:v>5</c:v>
                </c:pt>
                <c:pt idx="4">
                  <c:v>6</c:v>
                </c:pt>
                <c:pt idx="5">
                  <c:v>6</c:v>
                </c:pt>
              </c:numCache>
            </c:numRef>
          </c:val>
        </c:ser>
        <c:dLbls>
          <c:showLegendKey val="0"/>
          <c:showVal val="0"/>
          <c:showCatName val="0"/>
          <c:showSerName val="0"/>
          <c:showPercent val="0"/>
          <c:showBubbleSize val="0"/>
        </c:dLbls>
        <c:gapWidth val="150"/>
        <c:shape val="box"/>
        <c:axId val="238928872"/>
        <c:axId val="238932792"/>
        <c:axId val="0"/>
      </c:bar3DChart>
      <c:catAx>
        <c:axId val="2389288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2792"/>
        <c:crosses val="autoZero"/>
        <c:auto val="1"/>
        <c:lblAlgn val="ctr"/>
        <c:lblOffset val="100"/>
        <c:noMultiLvlLbl val="0"/>
      </c:catAx>
      <c:valAx>
        <c:axId val="238932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28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l-GR" sz="2400"/>
              <a:t>Ποιά</a:t>
            </a:r>
            <a:r>
              <a:rPr lang="el-GR" sz="2400" baseline="0"/>
              <a:t> είναι η αντίδραση σας όταν βλέπετε μαθητή με κινητό στο χώρο του σχολείου;</a:t>
            </a:r>
            <a:endParaRPr lang="el-GR" sz="2400"/>
          </a:p>
        </c:rich>
      </c:tx>
      <c:layout>
        <c:manualLayout>
          <c:xMode val="edge"/>
          <c:yMode val="edge"/>
          <c:x val="0.14081182378294915"/>
          <c:y val="2.5629453046840663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Φύλλο1!$B$44</c:f>
              <c:strCache>
                <c:ptCount val="1"/>
                <c:pt idx="0">
                  <c:v>Αδιαφορώ</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Φύλλο1!$C$44:$H$44</c:f>
              <c:numCache>
                <c:formatCode>General</c:formatCode>
                <c:ptCount val="6"/>
                <c:pt idx="0">
                  <c:v>4</c:v>
                </c:pt>
                <c:pt idx="1">
                  <c:v>6</c:v>
                </c:pt>
                <c:pt idx="2">
                  <c:v>2</c:v>
                </c:pt>
                <c:pt idx="3">
                  <c:v>6</c:v>
                </c:pt>
                <c:pt idx="4">
                  <c:v>5</c:v>
                </c:pt>
                <c:pt idx="5">
                  <c:v>6</c:v>
                </c:pt>
              </c:numCache>
            </c:numRef>
          </c:val>
        </c:ser>
        <c:ser>
          <c:idx val="1"/>
          <c:order val="1"/>
          <c:tx>
            <c:strRef>
              <c:f>Φύλλο1!$B$45</c:f>
              <c:strCache>
                <c:ptCount val="1"/>
                <c:pt idx="0">
                  <c:v>Επιβράβευση</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Φύλλο1!$C$45:$H$45</c:f>
              <c:numCache>
                <c:formatCode>General</c:formatCode>
                <c:ptCount val="6"/>
                <c:pt idx="0">
                  <c:v>0</c:v>
                </c:pt>
                <c:pt idx="1">
                  <c:v>0</c:v>
                </c:pt>
                <c:pt idx="2">
                  <c:v>0</c:v>
                </c:pt>
                <c:pt idx="3">
                  <c:v>0</c:v>
                </c:pt>
                <c:pt idx="4">
                  <c:v>0</c:v>
                </c:pt>
                <c:pt idx="5">
                  <c:v>0</c:v>
                </c:pt>
              </c:numCache>
            </c:numRef>
          </c:val>
        </c:ser>
        <c:ser>
          <c:idx val="2"/>
          <c:order val="2"/>
          <c:tx>
            <c:strRef>
              <c:f>Φύλλο1!$B$46</c:f>
              <c:strCache>
                <c:ptCount val="1"/>
                <c:pt idx="0">
                  <c:v>Κάρφωμα</c:v>
                </c:pt>
              </c:strCache>
            </c:strRef>
          </c:tx>
          <c:spPr>
            <a:solidFill>
              <a:schemeClr val="accent3"/>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Φύλλο1!$C$46:$H$46</c:f>
              <c:numCache>
                <c:formatCode>General</c:formatCode>
                <c:ptCount val="6"/>
                <c:pt idx="0">
                  <c:v>2</c:v>
                </c:pt>
                <c:pt idx="1">
                  <c:v>0</c:v>
                </c:pt>
                <c:pt idx="2">
                  <c:v>0</c:v>
                </c:pt>
                <c:pt idx="3">
                  <c:v>0</c:v>
                </c:pt>
                <c:pt idx="4">
                  <c:v>1</c:v>
                </c:pt>
                <c:pt idx="5">
                  <c:v>0</c:v>
                </c:pt>
              </c:numCache>
            </c:numRef>
          </c:val>
        </c:ser>
        <c:dLbls>
          <c:showLegendKey val="0"/>
          <c:showVal val="0"/>
          <c:showCatName val="0"/>
          <c:showSerName val="0"/>
          <c:showPercent val="0"/>
          <c:showBubbleSize val="0"/>
        </c:dLbls>
        <c:gapWidth val="150"/>
        <c:shape val="box"/>
        <c:axId val="238933184"/>
        <c:axId val="238933576"/>
        <c:axId val="0"/>
      </c:bar3DChart>
      <c:catAx>
        <c:axId val="2389331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3576"/>
        <c:crosses val="autoZero"/>
        <c:auto val="1"/>
        <c:lblAlgn val="ctr"/>
        <c:lblOffset val="100"/>
        <c:noMultiLvlLbl val="0"/>
      </c:catAx>
      <c:valAx>
        <c:axId val="238933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3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l-GR" sz="2000"/>
              <a:t>Πιστεύετε</a:t>
            </a:r>
            <a:r>
              <a:rPr lang="el-GR" sz="2000" baseline="0"/>
              <a:t> ότι είναι σωστό να τιμωρούνται οι μαθητές που παίρνουν κινητό μαζί τους στο σχολείο;</a:t>
            </a:r>
            <a:endParaRPr lang="el-GR" sz="200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Φύλλο1!$B$47</c:f>
              <c:strCache>
                <c:ptCount val="1"/>
                <c:pt idx="0">
                  <c:v>ΝΑΙ</c:v>
                </c:pt>
              </c:strCache>
            </c:strRef>
          </c:tx>
          <c:spPr>
            <a:solidFill>
              <a:schemeClr val="accent1"/>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Φύλλο1!$C$47:$H$47</c:f>
              <c:numCache>
                <c:formatCode>General</c:formatCode>
                <c:ptCount val="6"/>
                <c:pt idx="0">
                  <c:v>6</c:v>
                </c:pt>
                <c:pt idx="1">
                  <c:v>1</c:v>
                </c:pt>
                <c:pt idx="2">
                  <c:v>2</c:v>
                </c:pt>
                <c:pt idx="3">
                  <c:v>3</c:v>
                </c:pt>
                <c:pt idx="4">
                  <c:v>4</c:v>
                </c:pt>
                <c:pt idx="5">
                  <c:v>2</c:v>
                </c:pt>
              </c:numCache>
            </c:numRef>
          </c:val>
        </c:ser>
        <c:ser>
          <c:idx val="1"/>
          <c:order val="1"/>
          <c:tx>
            <c:strRef>
              <c:f>Φύλλο1!$B$48</c:f>
              <c:strCache>
                <c:ptCount val="1"/>
                <c:pt idx="0">
                  <c:v>ΌΧΙ</c:v>
                </c:pt>
              </c:strCache>
            </c:strRef>
          </c:tx>
          <c:spPr>
            <a:solidFill>
              <a:schemeClr val="accent2"/>
            </a:solidFill>
            <a:ln>
              <a:noFill/>
            </a:ln>
            <a:effectLst/>
            <a:sp3d/>
          </c:spPr>
          <c:invertIfNegative val="0"/>
          <c:cat>
            <c:strRef>
              <c:f>Φύλλο1!$C$1:$H$1</c:f>
              <c:strCache>
                <c:ptCount val="6"/>
                <c:pt idx="0">
                  <c:v>Α ΓΥΜ</c:v>
                </c:pt>
                <c:pt idx="1">
                  <c:v>Β ΓΥΜ</c:v>
                </c:pt>
                <c:pt idx="2">
                  <c:v>Γ ΓΥΜ</c:v>
                </c:pt>
                <c:pt idx="3">
                  <c:v>Α ΛΥΚ</c:v>
                </c:pt>
                <c:pt idx="4">
                  <c:v>Β ΛΥΚ</c:v>
                </c:pt>
                <c:pt idx="5">
                  <c:v>Γ ΛΥΚ</c:v>
                </c:pt>
              </c:strCache>
            </c:strRef>
          </c:cat>
          <c:val>
            <c:numRef>
              <c:f>Φύλλο1!$C$48:$H$48</c:f>
              <c:numCache>
                <c:formatCode>General</c:formatCode>
                <c:ptCount val="6"/>
                <c:pt idx="0">
                  <c:v>0</c:v>
                </c:pt>
                <c:pt idx="1">
                  <c:v>5</c:v>
                </c:pt>
                <c:pt idx="2">
                  <c:v>0</c:v>
                </c:pt>
                <c:pt idx="3">
                  <c:v>3</c:v>
                </c:pt>
                <c:pt idx="4">
                  <c:v>2</c:v>
                </c:pt>
                <c:pt idx="5">
                  <c:v>4</c:v>
                </c:pt>
              </c:numCache>
            </c:numRef>
          </c:val>
        </c:ser>
        <c:dLbls>
          <c:showLegendKey val="0"/>
          <c:showVal val="0"/>
          <c:showCatName val="0"/>
          <c:showSerName val="0"/>
          <c:showPercent val="0"/>
          <c:showBubbleSize val="0"/>
        </c:dLbls>
        <c:gapWidth val="150"/>
        <c:shape val="box"/>
        <c:axId val="238935144"/>
        <c:axId val="238932400"/>
        <c:axId val="0"/>
      </c:bar3DChart>
      <c:catAx>
        <c:axId val="2389351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2400"/>
        <c:crosses val="autoZero"/>
        <c:auto val="1"/>
        <c:lblAlgn val="ctr"/>
        <c:lblOffset val="100"/>
        <c:noMultiLvlLbl val="0"/>
      </c:catAx>
      <c:valAx>
        <c:axId val="238932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38935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16034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249676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4DE664-0C37-4D15-ABE0-D8685691D8F2}"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6516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3778921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4DE664-0C37-4D15-ABE0-D8685691D8F2}"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6049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258135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2676915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130402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197674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77E3C41-20F4-4A7C-865D-FED8A760AC99}" type="datetimeFigureOut">
              <a:rPr lang="el-GR" smtClean="0"/>
              <a:pPr/>
              <a:t>16/2/2016</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238448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387758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77E3C41-20F4-4A7C-865D-FED8A760AC99}" type="datetimeFigureOut">
              <a:rPr lang="el-GR" smtClean="0"/>
              <a:pPr/>
              <a:t>16/2/2016</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354956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77E3C41-20F4-4A7C-865D-FED8A760AC99}" type="datetimeFigureOut">
              <a:rPr lang="el-GR" smtClean="0"/>
              <a:pPr/>
              <a:t>16/2/2016</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1243870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E3C41-20F4-4A7C-865D-FED8A760AC99}" type="datetimeFigureOut">
              <a:rPr lang="el-GR" smtClean="0"/>
              <a:pPr/>
              <a:t>16/2/2016</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142472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310192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77E3C41-20F4-4A7C-865D-FED8A760AC99}" type="datetimeFigureOut">
              <a:rPr lang="el-GR" smtClean="0"/>
              <a:pPr/>
              <a:t>16/2/2016</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4DE664-0C37-4D15-ABE0-D8685691D8F2}" type="slidenum">
              <a:rPr lang="el-GR" smtClean="0"/>
              <a:pPr/>
              <a:t>‹#›</a:t>
            </a:fld>
            <a:endParaRPr lang="el-GR"/>
          </a:p>
        </p:txBody>
      </p:sp>
    </p:spTree>
    <p:extLst>
      <p:ext uri="{BB962C8B-B14F-4D97-AF65-F5344CB8AC3E}">
        <p14:creationId xmlns:p14="http://schemas.microsoft.com/office/powerpoint/2010/main" val="393003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7E3C41-20F4-4A7C-865D-FED8A760AC99}" type="datetimeFigureOut">
              <a:rPr lang="el-GR" smtClean="0"/>
              <a:pPr/>
              <a:t>16/2/2016</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4DE664-0C37-4D15-ABE0-D8685691D8F2}" type="slidenum">
              <a:rPr lang="el-GR" smtClean="0"/>
              <a:pPr/>
              <a:t>‹#›</a:t>
            </a:fld>
            <a:endParaRPr lang="el-GR"/>
          </a:p>
        </p:txBody>
      </p:sp>
    </p:spTree>
    <p:extLst>
      <p:ext uri="{BB962C8B-B14F-4D97-AF65-F5344CB8AC3E}">
        <p14:creationId xmlns:p14="http://schemas.microsoft.com/office/powerpoint/2010/main" val="48789235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vodafone.gr/portal/smartphon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Ερευνητική Εργασία Β’ Λυκείου</a:t>
            </a:r>
            <a:br>
              <a:rPr lang="el-GR" dirty="0" smtClean="0"/>
            </a:br>
            <a:r>
              <a:rPr lang="el-GR" dirty="0" smtClean="0"/>
              <a:t>«Κινητό Τηλέφωνο και Έφηβοι»</a:t>
            </a:r>
            <a:endParaRPr lang="el-GR" dirty="0"/>
          </a:p>
        </p:txBody>
      </p:sp>
      <p:sp>
        <p:nvSpPr>
          <p:cNvPr id="3" name="Θέση περιεχομένου 2"/>
          <p:cNvSpPr>
            <a:spLocks noGrp="1"/>
          </p:cNvSpPr>
          <p:nvPr>
            <p:ph type="subTitle" idx="1"/>
          </p:nvPr>
        </p:nvSpPr>
        <p:spPr/>
        <p:txBody>
          <a:bodyPr/>
          <a:lstStyle/>
          <a:p>
            <a:pPr lvl="1"/>
            <a:r>
              <a:rPr lang="el-GR" dirty="0" smtClean="0"/>
              <a:t>Μαθητές:</a:t>
            </a:r>
          </a:p>
          <a:p>
            <a:pPr lvl="1"/>
            <a:endParaRPr lang="el-GR" dirty="0"/>
          </a:p>
        </p:txBody>
      </p:sp>
    </p:spTree>
    <p:extLst>
      <p:ext uri="{BB962C8B-B14F-4D97-AF65-F5344CB8AC3E}">
        <p14:creationId xmlns:p14="http://schemas.microsoft.com/office/powerpoint/2010/main" val="972610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kern="1600" dirty="0">
                <a:latin typeface="Calibri Light" panose="020F0302020204030204" pitchFamily="34" charset="0"/>
                <a:ea typeface="Times New Roman" panose="02020603050405020304" pitchFamily="18" charset="0"/>
                <a:cs typeface="Times New Roman" panose="02020603050405020304" pitchFamily="18" charset="0"/>
              </a:rPr>
              <a:t>Γνωστά </a:t>
            </a:r>
            <a:r>
              <a:rPr lang="en-US" b="1" kern="1600" dirty="0">
                <a:latin typeface="Calibri Light" panose="020F0302020204030204" pitchFamily="34" charset="0"/>
                <a:ea typeface="Times New Roman" panose="02020603050405020304" pitchFamily="18" charset="0"/>
                <a:cs typeface="Times New Roman" panose="02020603050405020304" pitchFamily="18" charset="0"/>
              </a:rPr>
              <a:t>applications </a:t>
            </a:r>
            <a:r>
              <a:rPr lang="el-GR" b="1" kern="1600" dirty="0">
                <a:latin typeface="Calibri Light" panose="020F0302020204030204" pitchFamily="34" charset="0"/>
                <a:ea typeface="Times New Roman" panose="02020603050405020304" pitchFamily="18" charset="0"/>
                <a:cs typeface="Times New Roman" panose="02020603050405020304" pitchFamily="18" charset="0"/>
              </a:rPr>
              <a:t>για </a:t>
            </a:r>
            <a:r>
              <a:rPr lang="en-US" b="1" kern="1600" dirty="0">
                <a:latin typeface="Calibri Light" panose="020F0302020204030204" pitchFamily="34" charset="0"/>
                <a:ea typeface="Times New Roman" panose="02020603050405020304" pitchFamily="18" charset="0"/>
                <a:cs typeface="Times New Roman" panose="02020603050405020304" pitchFamily="18" charset="0"/>
              </a:rPr>
              <a:t>smartphones</a:t>
            </a:r>
            <a:r>
              <a:rPr lang="el-GR" b="1" i="1" dirty="0"/>
              <a:t/>
            </a:r>
            <a:br>
              <a:rPr lang="el-GR" b="1" i="1" dirty="0"/>
            </a:br>
            <a:endParaRPr lang="el-GR" dirty="0"/>
          </a:p>
        </p:txBody>
      </p:sp>
      <p:sp>
        <p:nvSpPr>
          <p:cNvPr id="3" name="Θέση περιεχομένου 2"/>
          <p:cNvSpPr>
            <a:spLocks noGrp="1"/>
          </p:cNvSpPr>
          <p:nvPr>
            <p:ph idx="1"/>
          </p:nvPr>
        </p:nvSpPr>
        <p:spPr>
          <a:xfrm>
            <a:off x="1103312" y="1591294"/>
            <a:ext cx="8946541" cy="4657105"/>
          </a:xfrm>
        </p:spPr>
        <p:txBody>
          <a:bodyPr>
            <a:normAutofit/>
          </a:bodyPr>
          <a:lstStyle/>
          <a:p>
            <a:r>
              <a:rPr lang="el-GR" b="1" dirty="0" smtClean="0"/>
              <a:t>INSTAGRAM</a:t>
            </a:r>
            <a:br>
              <a:rPr lang="el-GR" b="1" dirty="0" smtClean="0"/>
            </a:br>
            <a:r>
              <a:rPr lang="el-GR" b="1" dirty="0" smtClean="0"/>
              <a:t>Το INSTAGRAM είναι η εφαρμογή που αφορά το γνωστό Κοινωνικό  μέσον κοινωνικής δικτύωσης φωτογραφιών. Επεξεργαστείτε τις  φωτογραφίες και τα βίντεό σας σε έργα τέχνης και ανεβάστε τα κατευθείαν.</a:t>
            </a:r>
            <a:endParaRPr lang="el-GR" b="1" dirty="0"/>
          </a:p>
          <a:p>
            <a:r>
              <a:rPr lang="el-GR" b="1" dirty="0" smtClean="0"/>
              <a:t>SHAZAM</a:t>
            </a:r>
            <a:br>
              <a:rPr lang="el-GR" b="1" dirty="0" smtClean="0"/>
            </a:br>
            <a:r>
              <a:rPr lang="el-GR" b="1" dirty="0" smtClean="0"/>
              <a:t>Το SHAZAM είναι μια εφαρμογή που μπορεί να αναγνωρίσει μια μελωδία που ακούτε και να την αναγνωρίσει προκειμένου να τη βρείτε και αν θέλετε να την αγοράσετε. Λειτουργεί και με τηλεοπτικές σειρές και ταινίες.</a:t>
            </a:r>
            <a:endParaRPr lang="el-GR" b="1" dirty="0"/>
          </a:p>
          <a:p>
            <a:r>
              <a:rPr lang="el-GR" b="1" dirty="0" smtClean="0"/>
              <a:t>FACEBOOK</a:t>
            </a:r>
            <a:br>
              <a:rPr lang="el-GR" b="1" dirty="0" smtClean="0"/>
            </a:br>
            <a:r>
              <a:rPr lang="el-GR" b="1" dirty="0" smtClean="0"/>
              <a:t>Το FACEBOOK είναι η εφαρμογή που συνοδεύει το γνωστό διαδικτυακό τόπο κοινωνικής δικτύωσης.</a:t>
            </a:r>
            <a:endParaRPr lang="el-GR" b="1" dirty="0"/>
          </a:p>
          <a:p>
            <a:r>
              <a:rPr lang="el-GR" b="1" dirty="0" smtClean="0"/>
              <a:t>SKYPE</a:t>
            </a:r>
            <a:br>
              <a:rPr lang="el-GR" b="1" dirty="0" smtClean="0"/>
            </a:br>
            <a:r>
              <a:rPr lang="el-GR" b="1" dirty="0" smtClean="0"/>
              <a:t>Το SKYPE είναι η γνωστή εφαρμογή σύνδεσης και επικοινωνίας με άλλους μέσω Διαδικτύου ή Τηλεφώνου, παγκόσμια. Συνδεθείτε, επικοινωνήστε, δείτε τον άλλο, μιλήστε.</a:t>
            </a:r>
            <a:endParaRPr lang="el-GR" b="1" dirty="0"/>
          </a:p>
          <a:p>
            <a:endParaRPr lang="el-GR" dirty="0"/>
          </a:p>
        </p:txBody>
      </p:sp>
    </p:spTree>
    <p:extLst>
      <p:ext uri="{BB962C8B-B14F-4D97-AF65-F5344CB8AC3E}">
        <p14:creationId xmlns:p14="http://schemas.microsoft.com/office/powerpoint/2010/main" val="1640949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700" b="1" kern="1600" dirty="0" smtClean="0">
                <a:latin typeface="Calibri Light" panose="020F0302020204030204" pitchFamily="34" charset="0"/>
                <a:ea typeface="Times New Roman" panose="02020603050405020304" pitchFamily="18" charset="0"/>
                <a:cs typeface="Times New Roman" panose="02020603050405020304" pitchFamily="18" charset="0"/>
              </a:rPr>
              <a:t>Τα Καλυτέρα Κινητά Σε Πωλήσεις </a:t>
            </a:r>
            <a:r>
              <a:rPr lang="el-GR" b="1" dirty="0"/>
              <a:t/>
            </a:r>
            <a:br>
              <a:rPr lang="el-GR" b="1" dirty="0"/>
            </a:br>
            <a:endParaRPr lang="el-GR" dirty="0"/>
          </a:p>
        </p:txBody>
      </p:sp>
      <p:sp>
        <p:nvSpPr>
          <p:cNvPr id="3" name="Θέση περιεχομένου 2"/>
          <p:cNvSpPr>
            <a:spLocks noGrp="1"/>
          </p:cNvSpPr>
          <p:nvPr>
            <p:ph idx="1"/>
          </p:nvPr>
        </p:nvSpPr>
        <p:spPr/>
        <p:txBody>
          <a:bodyPr/>
          <a:lstStyle/>
          <a:p>
            <a:r>
              <a:rPr lang="el-GR" dirty="0"/>
              <a:t>iPhone 6</a:t>
            </a:r>
            <a:r>
              <a:rPr lang="en-US" dirty="0"/>
              <a:t> </a:t>
            </a:r>
            <a:r>
              <a:rPr lang="el-GR" dirty="0" smtClean="0"/>
              <a:t>(από 699€)</a:t>
            </a:r>
            <a:endParaRPr lang="en-US" dirty="0" smtClean="0"/>
          </a:p>
          <a:p>
            <a:r>
              <a:rPr lang="en-US" dirty="0"/>
              <a:t>SAMSUNG GALAXY S6 </a:t>
            </a:r>
            <a:r>
              <a:rPr lang="el-GR" dirty="0" smtClean="0"/>
              <a:t>(από 769€)</a:t>
            </a:r>
            <a:endParaRPr lang="en-US" dirty="0" smtClean="0"/>
          </a:p>
          <a:p>
            <a:r>
              <a:rPr lang="en-US" dirty="0"/>
              <a:t>SONY XPERIA Z5</a:t>
            </a:r>
            <a:r>
              <a:rPr lang="el-GR" dirty="0"/>
              <a:t> </a:t>
            </a:r>
            <a:r>
              <a:rPr lang="el-GR" dirty="0" smtClean="0"/>
              <a:t>(από 769€)</a:t>
            </a:r>
            <a:endParaRPr lang="el-GR" dirty="0"/>
          </a:p>
        </p:txBody>
      </p:sp>
    </p:spTree>
    <p:extLst>
      <p:ext uri="{BB962C8B-B14F-4D97-AF65-F5344CB8AC3E}">
        <p14:creationId xmlns:p14="http://schemas.microsoft.com/office/powerpoint/2010/main" val="1686367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dirty="0"/>
              <a:t>Αρνητικές επιπτώσεις της χρήσης κινητών τηλεφώνων</a:t>
            </a:r>
          </a:p>
        </p:txBody>
      </p:sp>
      <p:sp>
        <p:nvSpPr>
          <p:cNvPr id="8" name="Υπότιτλος 7"/>
          <p:cNvSpPr>
            <a:spLocks noGrp="1"/>
          </p:cNvSpPr>
          <p:nvPr>
            <p:ph type="subTitle" idx="1"/>
          </p:nvPr>
        </p:nvSpPr>
        <p:spPr/>
        <p:txBody>
          <a:bodyPr/>
          <a:lstStyle/>
          <a:p>
            <a:endParaRPr lang="el-GR"/>
          </a:p>
        </p:txBody>
      </p:sp>
    </p:spTree>
    <p:extLst>
      <p:ext uri="{BB962C8B-B14F-4D97-AF65-F5344CB8AC3E}">
        <p14:creationId xmlns:p14="http://schemas.microsoft.com/office/powerpoint/2010/main" val="884840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ΑΚΤΙΝΟΒΟΛΙΑ</a:t>
            </a:r>
            <a:r>
              <a:rPr lang="el-GR" b="1" i="1" dirty="0"/>
              <a:t/>
            </a:r>
            <a:br>
              <a:rPr lang="el-GR" b="1" i="1" dirty="0"/>
            </a:br>
            <a:endParaRPr lang="el-GR" dirty="0"/>
          </a:p>
        </p:txBody>
      </p:sp>
      <p:sp>
        <p:nvSpPr>
          <p:cNvPr id="3" name="Θέση περιεχομένου 2"/>
          <p:cNvSpPr>
            <a:spLocks noGrp="1"/>
          </p:cNvSpPr>
          <p:nvPr>
            <p:ph idx="1"/>
          </p:nvPr>
        </p:nvSpPr>
        <p:spPr/>
        <p:txBody>
          <a:bodyPr>
            <a:normAutofit/>
          </a:bodyPr>
          <a:lstStyle/>
          <a:p>
            <a:r>
              <a:rPr lang="el-GR" dirty="0"/>
              <a:t>Το κινητό σας τηλέφωνο εκπέμπει παλμική ασύρματη ακτινοβολία συχνότητας 900-2100MHz την ώρα που μιλάτε</a:t>
            </a:r>
            <a:r>
              <a:rPr lang="el-GR" dirty="0" smtClean="0"/>
              <a:t>.</a:t>
            </a:r>
            <a:endParaRPr lang="en-US" dirty="0" smtClean="0"/>
          </a:p>
          <a:p>
            <a:r>
              <a:rPr lang="el-GR" dirty="0"/>
              <a:t>Όταν δεν μιλάτε το κινητό εκπέμπει μόνο περιοδικά για να επικοινωνήσει με την κοντινότερη κεραία κινητής </a:t>
            </a:r>
            <a:r>
              <a:rPr lang="el-GR" dirty="0" smtClean="0"/>
              <a:t>τηλεφωνίας</a:t>
            </a:r>
            <a:r>
              <a:rPr lang="en-US" dirty="0" smtClean="0"/>
              <a:t>.</a:t>
            </a:r>
          </a:p>
          <a:p>
            <a:r>
              <a:rPr lang="el-GR" dirty="0"/>
              <a:t>εκπέμπει συνεχώς σε περίπτωση που έχετε ενεργοποιημένες και τις κεραίες </a:t>
            </a:r>
            <a:r>
              <a:rPr lang="el-GR" dirty="0" err="1"/>
              <a:t>Wi-Fi</a:t>
            </a:r>
            <a:r>
              <a:rPr lang="el-GR" dirty="0"/>
              <a:t> ή/και </a:t>
            </a:r>
            <a:r>
              <a:rPr lang="el-GR" dirty="0" err="1"/>
              <a:t>Data</a:t>
            </a:r>
            <a:r>
              <a:rPr lang="el-GR" dirty="0"/>
              <a:t> για να κατεβάζετε δεδομένα από το ίντερνετ</a:t>
            </a:r>
            <a:r>
              <a:rPr lang="el-GR" dirty="0" smtClean="0"/>
              <a:t>.</a:t>
            </a:r>
            <a:endParaRPr lang="en-US" dirty="0" smtClean="0"/>
          </a:p>
          <a:p>
            <a:r>
              <a:rPr lang="el-GR" dirty="0"/>
              <a:t>Ο Παγκόσμιος Οργανισμός </a:t>
            </a:r>
            <a:r>
              <a:rPr lang="el-GR" dirty="0" smtClean="0"/>
              <a:t>Υγείας </a:t>
            </a:r>
            <a:r>
              <a:rPr lang="el-GR" dirty="0"/>
              <a:t>έχει εντάξει τις ασύρματες ακτινοβολίες στα πιθανά καρκινογόνα</a:t>
            </a:r>
            <a:r>
              <a:rPr lang="en-US" dirty="0"/>
              <a:t>.</a:t>
            </a:r>
          </a:p>
          <a:p>
            <a:r>
              <a:rPr lang="el-GR" dirty="0" smtClean="0"/>
              <a:t>Εκτεταμένη </a:t>
            </a:r>
            <a:r>
              <a:rPr lang="el-GR" dirty="0"/>
              <a:t>χρήση του κινητού τηλεφώνου σε συνδυασμό με την ταυτόχρονη έκθεση σε άλλες πηγές ακτινοβολίας, μπορεί μακροπρόθεσμα να προκαλέσει προβλήματα υγείας.</a:t>
            </a:r>
          </a:p>
        </p:txBody>
      </p:sp>
    </p:spTree>
    <p:extLst>
      <p:ext uri="{BB962C8B-B14F-4D97-AF65-F5344CB8AC3E}">
        <p14:creationId xmlns:p14="http://schemas.microsoft.com/office/powerpoint/2010/main" val="2789533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b="1" i="1" dirty="0" smtClean="0"/>
              <a:t>                  </a:t>
            </a:r>
            <a:r>
              <a:rPr lang="el-GR" dirty="0" smtClean="0"/>
              <a:t>Επιπτώσεις Στην Υγεία</a:t>
            </a:r>
            <a:br>
              <a:rPr lang="el-GR" dirty="0" smtClean="0"/>
            </a:br>
            <a:r>
              <a:rPr lang="el-GR" sz="2400" dirty="0" smtClean="0"/>
              <a:t/>
            </a:r>
            <a:br>
              <a:rPr lang="el-GR" sz="2400" dirty="0" smtClean="0"/>
            </a:br>
            <a:r>
              <a:rPr lang="el-GR" sz="2400" dirty="0"/>
              <a:t>Η</a:t>
            </a:r>
            <a:r>
              <a:rPr lang="el-GR" sz="2400" dirty="0" smtClean="0"/>
              <a:t> </a:t>
            </a:r>
            <a:r>
              <a:rPr lang="el-GR" sz="2400" dirty="0"/>
              <a:t>μακροχρόνια κυρίως χρήση κινητού τηλεφώνου σχετίζεται με αυξημένο κίνδυνο προσβολής του χρήστη από τις εξής ασθένειες:</a:t>
            </a:r>
            <a:br>
              <a:rPr lang="el-GR" sz="2400" dirty="0"/>
            </a:br>
            <a:endParaRPr lang="el-GR" sz="2800" dirty="0"/>
          </a:p>
        </p:txBody>
      </p:sp>
      <p:sp>
        <p:nvSpPr>
          <p:cNvPr id="3" name="Θέση περιεχομένου 2"/>
          <p:cNvSpPr>
            <a:spLocks noGrp="1"/>
          </p:cNvSpPr>
          <p:nvPr>
            <p:ph idx="1"/>
          </p:nvPr>
        </p:nvSpPr>
        <p:spPr>
          <a:xfrm>
            <a:off x="1103312" y="2665928"/>
            <a:ext cx="8946541" cy="4130540"/>
          </a:xfrm>
        </p:spPr>
        <p:txBody>
          <a:bodyPr>
            <a:normAutofit fontScale="92500" lnSpcReduction="10000"/>
          </a:bodyPr>
          <a:lstStyle/>
          <a:p>
            <a:pPr lvl="0"/>
            <a:r>
              <a:rPr lang="el-GR" dirty="0"/>
              <a:t>Καρκίνος του </a:t>
            </a:r>
            <a:r>
              <a:rPr lang="el-GR" dirty="0" smtClean="0"/>
              <a:t>εγκεφάλου.</a:t>
            </a:r>
            <a:endParaRPr lang="el-GR" dirty="0"/>
          </a:p>
          <a:p>
            <a:pPr lvl="0"/>
            <a:r>
              <a:rPr lang="el-GR" dirty="0"/>
              <a:t>Όγκους στα </a:t>
            </a:r>
            <a:r>
              <a:rPr lang="el-GR" dirty="0" smtClean="0"/>
              <a:t>μάτια.</a:t>
            </a:r>
            <a:endParaRPr lang="el-GR" dirty="0"/>
          </a:p>
          <a:p>
            <a:pPr lvl="0"/>
            <a:r>
              <a:rPr lang="el-GR" dirty="0" smtClean="0"/>
              <a:t>Λευχαιμία.</a:t>
            </a:r>
            <a:endParaRPr lang="el-GR" dirty="0"/>
          </a:p>
          <a:p>
            <a:pPr lvl="0"/>
            <a:r>
              <a:rPr lang="el-GR" dirty="0" smtClean="0"/>
              <a:t>Αϋπνία.</a:t>
            </a:r>
            <a:endParaRPr lang="el-GR" dirty="0"/>
          </a:p>
          <a:p>
            <a:pPr lvl="0"/>
            <a:r>
              <a:rPr lang="el-GR" dirty="0" smtClean="0"/>
              <a:t>Πονοκέφαλος.</a:t>
            </a:r>
            <a:endParaRPr lang="el-GR" dirty="0"/>
          </a:p>
          <a:p>
            <a:pPr lvl="0"/>
            <a:r>
              <a:rPr lang="el-GR" dirty="0"/>
              <a:t>Σύγχυση και </a:t>
            </a:r>
            <a:r>
              <a:rPr lang="el-GR" dirty="0" smtClean="0"/>
              <a:t>στρες.</a:t>
            </a:r>
            <a:endParaRPr lang="el-GR" dirty="0"/>
          </a:p>
          <a:p>
            <a:pPr lvl="0"/>
            <a:r>
              <a:rPr lang="el-GR" dirty="0"/>
              <a:t>Δυσκολιών συγκέντρωσης αλλά και κούρασης.</a:t>
            </a:r>
          </a:p>
          <a:p>
            <a:pPr lvl="0"/>
            <a:r>
              <a:rPr lang="el-GR" dirty="0"/>
              <a:t>Νόσο του Aλτσχάιμερ και άλλες ασθένειες.</a:t>
            </a:r>
          </a:p>
          <a:p>
            <a:r>
              <a:rPr lang="el-GR" dirty="0"/>
              <a:t>Οι βλάβες στο </a:t>
            </a:r>
            <a:r>
              <a:rPr lang="el-GR" dirty="0" smtClean="0"/>
              <a:t>DNA.</a:t>
            </a:r>
          </a:p>
          <a:p>
            <a:r>
              <a:rPr lang="el-GR" dirty="0" smtClean="0"/>
              <a:t>Υπογονιμότητα.</a:t>
            </a:r>
          </a:p>
          <a:p>
            <a:r>
              <a:rPr lang="el-GR" dirty="0" smtClean="0"/>
              <a:t>Δερματικές παθήσεις.</a:t>
            </a:r>
            <a:endParaRPr lang="el-GR" dirty="0"/>
          </a:p>
        </p:txBody>
      </p:sp>
    </p:spTree>
    <p:extLst>
      <p:ext uri="{BB962C8B-B14F-4D97-AF65-F5344CB8AC3E}">
        <p14:creationId xmlns:p14="http://schemas.microsoft.com/office/powerpoint/2010/main" val="4138872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Εθισμός στο Κινητό Τηλέφωνο</a:t>
            </a:r>
            <a:br>
              <a:rPr lang="el-GR" dirty="0"/>
            </a:br>
            <a:endParaRPr lang="el-GR" dirty="0"/>
          </a:p>
        </p:txBody>
      </p:sp>
      <p:sp>
        <p:nvSpPr>
          <p:cNvPr id="3" name="Θέση περιεχομένου 2"/>
          <p:cNvSpPr>
            <a:spLocks noGrp="1"/>
          </p:cNvSpPr>
          <p:nvPr>
            <p:ph idx="1"/>
          </p:nvPr>
        </p:nvSpPr>
        <p:spPr/>
        <p:txBody>
          <a:bodyPr/>
          <a:lstStyle/>
          <a:p>
            <a:r>
              <a:rPr lang="el-GR" dirty="0"/>
              <a:t>Οι </a:t>
            </a:r>
            <a:r>
              <a:rPr lang="el-GR" dirty="0" smtClean="0"/>
              <a:t>νεαροί θεωρούν </a:t>
            </a:r>
            <a:r>
              <a:rPr lang="el-GR" dirty="0"/>
              <a:t>τα κινητά τους τηλέφωνα μέρη του σώματός </a:t>
            </a:r>
            <a:r>
              <a:rPr lang="el-GR" dirty="0" smtClean="0"/>
              <a:t>τους.</a:t>
            </a:r>
          </a:p>
          <a:p>
            <a:r>
              <a:rPr lang="el-GR" dirty="0" smtClean="0"/>
              <a:t>Ο </a:t>
            </a:r>
            <a:r>
              <a:rPr lang="el-GR" dirty="0"/>
              <a:t>«εθισμός» στο κινητό τηλέφωνο θα μπορούσε να βλάψει τις φυσιολογικές ικανότητες επικοινωνίας. Συνέπεια αυτής της κατάστασης είναι η αυξημένη επιθετικότητα των παιδιών, μαζί με την αδιαφορία για τα αισθήματα των άλλων</a:t>
            </a:r>
            <a:r>
              <a:rPr lang="el-GR" dirty="0" smtClean="0"/>
              <a:t>.</a:t>
            </a:r>
          </a:p>
          <a:p>
            <a:r>
              <a:rPr lang="el-GR" dirty="0"/>
              <a:t>Ο μόνος τρόπος για να ελαχιστοποιήσουμε τα αρνητικά αποτελέσματα αυτής της τάσης είναι να διασφαλίσουμε ότι οι ενήλικοι θέτουν καλό παράδειγμα στα παιδιά όσον αφορά τη χρήση των κινητών </a:t>
            </a:r>
            <a:r>
              <a:rPr lang="el-GR" dirty="0" smtClean="0"/>
              <a:t>τηλεφώνων.</a:t>
            </a:r>
            <a:endParaRPr lang="el-GR" dirty="0"/>
          </a:p>
        </p:txBody>
      </p:sp>
    </p:spTree>
    <p:extLst>
      <p:ext uri="{BB962C8B-B14F-4D97-AF65-F5344CB8AC3E}">
        <p14:creationId xmlns:p14="http://schemas.microsoft.com/office/powerpoint/2010/main" val="1310352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dirty="0" smtClean="0"/>
              <a:t>Δημοσιοποίηση Προσωπικών Δεδομένων </a:t>
            </a:r>
            <a:br>
              <a:rPr lang="el-GR" dirty="0" smtClean="0"/>
            </a:br>
            <a:endParaRPr lang="el-GR" dirty="0"/>
          </a:p>
        </p:txBody>
      </p:sp>
      <p:sp>
        <p:nvSpPr>
          <p:cNvPr id="3" name="Θέση περιεχομένου 2"/>
          <p:cNvSpPr>
            <a:spLocks noGrp="1"/>
          </p:cNvSpPr>
          <p:nvPr>
            <p:ph idx="1"/>
          </p:nvPr>
        </p:nvSpPr>
        <p:spPr/>
        <p:txBody>
          <a:bodyPr/>
          <a:lstStyle/>
          <a:p>
            <a:r>
              <a:rPr lang="el-GR" dirty="0"/>
              <a:t>Διατηρώντας τον έλεγχο των προσωπικών σου δεδομένων, διατηρείς και τον έλεγχο της ιδιωτικής σου ζωής</a:t>
            </a:r>
            <a:r>
              <a:rPr lang="el-GR" dirty="0" smtClean="0"/>
              <a:t>.</a:t>
            </a:r>
          </a:p>
          <a:p>
            <a:r>
              <a:rPr lang="el-GR" dirty="0"/>
              <a:t>Αν δεν προσέξεις πώς και πού τα δημοσιοποιείς ή αν πέσουν σε λάθος χέρια, τα προσωπικά σου δεδομένα μπορούν να χρησιμοποιηθούν από κάποιους για να σε δυσφημίσουν ή να σε φέρουν σε δύσκολη θέση, αποκαλύπτοντας ιδιωτικές σου στιγμές</a:t>
            </a:r>
            <a:r>
              <a:rPr lang="el-GR" dirty="0" smtClean="0"/>
              <a:t>.</a:t>
            </a:r>
          </a:p>
          <a:p>
            <a:r>
              <a:rPr lang="el-GR" dirty="0"/>
              <a:t>Σε ακραίες περιπτώσεις μπορεί να πέσεις ακόμα και θύμα υποκλοπής </a:t>
            </a:r>
            <a:r>
              <a:rPr lang="el-GR" dirty="0" smtClean="0"/>
              <a:t>ταυτότητας </a:t>
            </a:r>
            <a:r>
              <a:rPr lang="el-GR" dirty="0"/>
              <a:t>ή θύμα παρενόχλησης και εξαπάτησης</a:t>
            </a:r>
            <a:r>
              <a:rPr lang="el-GR" dirty="0" smtClean="0"/>
              <a:t>.</a:t>
            </a:r>
          </a:p>
          <a:p>
            <a:r>
              <a:rPr lang="el-GR" b="1" dirty="0"/>
              <a:t>Είναι πολύ εύκολο να </a:t>
            </a:r>
            <a:r>
              <a:rPr lang="el-GR" b="1" dirty="0" smtClean="0"/>
              <a:t>ξεγελαστείς</a:t>
            </a:r>
            <a:r>
              <a:rPr lang="en-US" b="1" dirty="0" smtClean="0"/>
              <a:t>!!!</a:t>
            </a:r>
            <a:endParaRPr lang="el-GR" dirty="0"/>
          </a:p>
        </p:txBody>
      </p:sp>
    </p:spTree>
    <p:extLst>
      <p:ext uri="{BB962C8B-B14F-4D97-AF65-F5344CB8AC3E}">
        <p14:creationId xmlns:p14="http://schemas.microsoft.com/office/powerpoint/2010/main" val="1530242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Έρευνα</a:t>
            </a:r>
            <a:endParaRPr lang="el-GR" dirty="0"/>
          </a:p>
        </p:txBody>
      </p:sp>
      <p:sp>
        <p:nvSpPr>
          <p:cNvPr id="4" name="Υπότιτλος 3"/>
          <p:cNvSpPr>
            <a:spLocks noGrp="1"/>
          </p:cNvSpPr>
          <p:nvPr>
            <p:ph type="subTitle" idx="1"/>
          </p:nvPr>
        </p:nvSpPr>
        <p:spPr/>
        <p:txBody>
          <a:bodyPr/>
          <a:lstStyle/>
          <a:p>
            <a:endParaRPr lang="el-GR"/>
          </a:p>
        </p:txBody>
      </p:sp>
    </p:spTree>
    <p:extLst>
      <p:ext uri="{BB962C8B-B14F-4D97-AF65-F5344CB8AC3E}">
        <p14:creationId xmlns:p14="http://schemas.microsoft.com/office/powerpoint/2010/main" val="3533742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p:cNvGraphicFramePr>
            <a:graphicFrameLocks/>
          </p:cNvGraphicFramePr>
          <p:nvPr>
            <p:extLst>
              <p:ext uri="{D42A27DB-BD31-4B8C-83A1-F6EECF244321}">
                <p14:modId xmlns:p14="http://schemas.microsoft.com/office/powerpoint/2010/main" val="1938219348"/>
              </p:ext>
            </p:extLst>
          </p:nvPr>
        </p:nvGraphicFramePr>
        <p:xfrm>
          <a:off x="785612" y="605642"/>
          <a:ext cx="10412820" cy="5705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8293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1110177447"/>
              </p:ext>
            </p:extLst>
          </p:nvPr>
        </p:nvGraphicFramePr>
        <p:xfrm>
          <a:off x="901521" y="605307"/>
          <a:ext cx="10637949" cy="57439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540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ΙΣΤΟΡΙΚΗ ΑΝΑΔΡΟΜΗ</a:t>
            </a:r>
          </a:p>
        </p:txBody>
      </p:sp>
      <p:sp>
        <p:nvSpPr>
          <p:cNvPr id="4" name="Υπότιτλος 3"/>
          <p:cNvSpPr>
            <a:spLocks noGrp="1"/>
          </p:cNvSpPr>
          <p:nvPr>
            <p:ph type="subTitle" idx="1"/>
          </p:nvPr>
        </p:nvSpPr>
        <p:spPr/>
        <p:txBody>
          <a:bodyPr/>
          <a:lstStyle/>
          <a:p>
            <a:endParaRPr lang="el-GR"/>
          </a:p>
        </p:txBody>
      </p:sp>
    </p:spTree>
    <p:extLst>
      <p:ext uri="{BB962C8B-B14F-4D97-AF65-F5344CB8AC3E}">
        <p14:creationId xmlns:p14="http://schemas.microsoft.com/office/powerpoint/2010/main" val="2452237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3653144565"/>
              </p:ext>
            </p:extLst>
          </p:nvPr>
        </p:nvGraphicFramePr>
        <p:xfrm>
          <a:off x="824247" y="643944"/>
          <a:ext cx="10689465" cy="5821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211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2812357787"/>
              </p:ext>
            </p:extLst>
          </p:nvPr>
        </p:nvGraphicFramePr>
        <p:xfrm>
          <a:off x="618186" y="437881"/>
          <a:ext cx="10882648" cy="5911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1429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3483962393"/>
              </p:ext>
            </p:extLst>
          </p:nvPr>
        </p:nvGraphicFramePr>
        <p:xfrm>
          <a:off x="502276" y="412124"/>
          <a:ext cx="11037194" cy="5834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035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3977089657"/>
              </p:ext>
            </p:extLst>
          </p:nvPr>
        </p:nvGraphicFramePr>
        <p:xfrm>
          <a:off x="631065" y="450761"/>
          <a:ext cx="10637949" cy="59114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2036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Γράφημα 1"/>
          <p:cNvGraphicFramePr>
            <a:graphicFrameLocks/>
          </p:cNvGraphicFramePr>
          <p:nvPr>
            <p:extLst>
              <p:ext uri="{D42A27DB-BD31-4B8C-83A1-F6EECF244321}">
                <p14:modId xmlns:p14="http://schemas.microsoft.com/office/powerpoint/2010/main" val="257831856"/>
              </p:ext>
            </p:extLst>
          </p:nvPr>
        </p:nvGraphicFramePr>
        <p:xfrm>
          <a:off x="579549" y="450761"/>
          <a:ext cx="11075831" cy="6014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0777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Ευχαριστούμε</a:t>
            </a:r>
            <a:endParaRPr lang="el-GR" dirty="0"/>
          </a:p>
        </p:txBody>
      </p:sp>
      <p:sp>
        <p:nvSpPr>
          <p:cNvPr id="3" name="2 - Θέση κειμένου"/>
          <p:cNvSpPr>
            <a:spLocks noGrp="1"/>
          </p:cNvSpPr>
          <p:nvPr>
            <p:ph type="body" idx="1"/>
          </p:nvPr>
        </p:nvSpPr>
        <p:spPr/>
        <p:txBody>
          <a:bodyPr/>
          <a:lstStyle/>
          <a:p>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ΠΡΩΤΟ ΤΗΛΕΦΩΝΟ </a:t>
            </a:r>
            <a:br>
              <a:rPr lang="el-GR" dirty="0"/>
            </a:br>
            <a:endParaRPr lang="el-GR" dirty="0"/>
          </a:p>
        </p:txBody>
      </p:sp>
      <p:sp>
        <p:nvSpPr>
          <p:cNvPr id="5" name="Θέση περιεχομένου 4"/>
          <p:cNvSpPr>
            <a:spLocks noGrp="1"/>
          </p:cNvSpPr>
          <p:nvPr>
            <p:ph idx="1"/>
          </p:nvPr>
        </p:nvSpPr>
        <p:spPr/>
        <p:txBody>
          <a:bodyPr>
            <a:normAutofit/>
          </a:bodyPr>
          <a:lstStyle/>
          <a:p>
            <a:r>
              <a:rPr lang="el-GR" dirty="0" smtClean="0"/>
              <a:t>Η περιπέτεια της κινητής τηλεφωνίας ξεκίνησε αμέσως μετά τον Β' Παγκόσμιο Πόλεμο. Ο δόκτωρ Μάρτιν Κούπερ της </a:t>
            </a:r>
            <a:r>
              <a:rPr lang="el-GR" dirty="0" err="1" smtClean="0"/>
              <a:t>Motorola</a:t>
            </a:r>
            <a:r>
              <a:rPr lang="el-GR" dirty="0" smtClean="0"/>
              <a:t>, περπατώντας σ' ένα δρόμο της αμερικάνικης μεγαλούπολης ήξερε ότι έγραφε ιστορία. Στα δυο του χέρια κρατούσε μια συσκευή που έμοιαζε με φορητό ασύρματο. Είχε ύψος 25 εκατοστά και βάρος 900 γραμμάρια. </a:t>
            </a:r>
          </a:p>
          <a:p>
            <a:endParaRPr lang="el-GR" dirty="0"/>
          </a:p>
        </p:txBody>
      </p:sp>
    </p:spTree>
    <p:extLst>
      <p:ext uri="{BB962C8B-B14F-4D97-AF65-F5344CB8AC3E}">
        <p14:creationId xmlns:p14="http://schemas.microsoft.com/office/powerpoint/2010/main" val="463543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ΕΞΕΛΙΞΗ ΔΙΚΤΥΟΥ</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πρώτη γενιά (1G) : Τα Δίκτυα Κυψέλης</a:t>
            </a:r>
          </a:p>
          <a:p>
            <a:pPr lvl="1"/>
            <a:r>
              <a:rPr lang="el-GR" dirty="0" smtClean="0"/>
              <a:t>Η κύρια τεχνολογική εξέλιξη που έφερε η 1η γενιά κινητής τηλεφωνίας (1G), ήταν η δυνατότητα που παρείχε στο χρήστη να επικοινωνεί μέσω του κινητού τηλεφώνου χωρίς να διακόπτεται η σύνδεση όταν μεταφέρεται από περιοχή σε περιοχή. Το πρώτο αυτοματοποιημένο </a:t>
            </a:r>
            <a:r>
              <a:rPr lang="el-GR" dirty="0" err="1" smtClean="0"/>
              <a:t>κυψελωτό</a:t>
            </a:r>
            <a:r>
              <a:rPr lang="el-GR" dirty="0" smtClean="0"/>
              <a:t> δίκτυο τέθηκε σε εφαρμογή στην Ιαπωνία το 1979 και έως το 1984 έγινε το πρώτο εθνικό δίκτυο 1ης γενιάς κινητής τηλεφωνίας. </a:t>
            </a:r>
          </a:p>
          <a:p>
            <a:r>
              <a:rPr lang="el-GR" dirty="0" smtClean="0"/>
              <a:t>Η δεύτερη γενιά (2G) </a:t>
            </a:r>
            <a:endParaRPr lang="el-GR" dirty="0"/>
          </a:p>
          <a:p>
            <a:pPr lvl="1"/>
            <a:r>
              <a:rPr lang="el-GR" dirty="0" smtClean="0"/>
              <a:t>Το 1990 η 2η γενιά κινητής τηλεφωνίας (2</a:t>
            </a:r>
            <a:r>
              <a:rPr lang="en-US" dirty="0" smtClean="0"/>
              <a:t>G) </a:t>
            </a:r>
            <a:r>
              <a:rPr lang="el-GR" dirty="0" smtClean="0"/>
              <a:t>είναι γεγονός. Έτσι στη Φινλανδία, το 1991 τίθεται σε λειτουργία το πρώτο δίκτυο GS</a:t>
            </a:r>
            <a:r>
              <a:rPr lang="en-US" dirty="0" smtClean="0"/>
              <a:t>M</a:t>
            </a:r>
            <a:r>
              <a:rPr lang="el-GR" dirty="0" smtClean="0"/>
              <a:t>. Η ψηφιακή του λειτουργία επέτρεπε την εξυπηρέτηση μεγαλύτερου αριθμού συνδρομητών</a:t>
            </a:r>
            <a:r>
              <a:rPr lang="en-US" dirty="0" smtClean="0"/>
              <a:t>.</a:t>
            </a:r>
            <a:r>
              <a:rPr lang="el-GR" dirty="0" smtClean="0"/>
              <a:t>Μαζί της η 2η γενιά έφερε και ένα νέο τρόπο </a:t>
            </a:r>
            <a:r>
              <a:rPr lang="el-GR" dirty="0" smtClean="0"/>
              <a:t>επικοινωνίας</a:t>
            </a:r>
            <a:r>
              <a:rPr lang="el-GR" dirty="0"/>
              <a:t>.</a:t>
            </a:r>
            <a:endParaRPr lang="el-GR" dirty="0" smtClean="0"/>
          </a:p>
          <a:p>
            <a:pPr lvl="1"/>
            <a:r>
              <a:rPr lang="el-GR" dirty="0" smtClean="0"/>
              <a:t>Τα γραπτά </a:t>
            </a:r>
            <a:r>
              <a:rPr lang="el-GR" dirty="0" smtClean="0"/>
              <a:t>μηνύματα SMS (</a:t>
            </a:r>
            <a:r>
              <a:rPr lang="el-GR" dirty="0" err="1" smtClean="0"/>
              <a:t>Short</a:t>
            </a:r>
            <a:r>
              <a:rPr lang="el-GR" dirty="0" smtClean="0"/>
              <a:t> </a:t>
            </a:r>
            <a:r>
              <a:rPr lang="el-GR" dirty="0" err="1" smtClean="0"/>
              <a:t>Message</a:t>
            </a:r>
            <a:r>
              <a:rPr lang="el-GR" dirty="0" smtClean="0"/>
              <a:t> </a:t>
            </a:r>
            <a:r>
              <a:rPr lang="el-GR" dirty="0" err="1" smtClean="0"/>
              <a:t>Service</a:t>
            </a:r>
            <a:r>
              <a:rPr lang="el-GR" dirty="0" smtClean="0"/>
              <a:t>), που έγινε αποδεκτός από όλους τους χρήστες αλλά και το πρώτο διαφημιστικό γραπτό μήνυμα που ενημέρωνε το χρήστη για τα καθημερινά γεγονότα.</a:t>
            </a:r>
          </a:p>
          <a:p>
            <a:pPr lvl="1"/>
            <a:endParaRPr lang="en-US" dirty="0"/>
          </a:p>
        </p:txBody>
      </p:sp>
    </p:spTree>
    <p:extLst>
      <p:ext uri="{BB962C8B-B14F-4D97-AF65-F5344CB8AC3E}">
        <p14:creationId xmlns:p14="http://schemas.microsoft.com/office/powerpoint/2010/main" val="45654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ΕΞΕΛΙΞΗ ΔΙΚΤΥΟΥ (2)</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τρίτη γενιά (3G): Μεταφορά Δεδομένων σε υψηλές ταχύτητες </a:t>
            </a:r>
            <a:endParaRPr lang="en-US" dirty="0" smtClean="0"/>
          </a:p>
          <a:p>
            <a:pPr lvl="1"/>
            <a:r>
              <a:rPr lang="el-GR"/>
              <a:t>Τ</a:t>
            </a:r>
            <a:r>
              <a:rPr lang="el-GR" smtClean="0"/>
              <a:t>α </a:t>
            </a:r>
            <a:r>
              <a:rPr lang="el-GR" dirty="0" smtClean="0"/>
              <a:t>πρώτα χρόνια του 21ου αιώνα είδαν την τεχνολογία να εξελίσσεται ακόμα περισσότερο, με αποτέλεσμα την παρουσίαση της 3ης γενιάς κινητής τηλεφωνίας (3G). Νέες συσκευές με περισσότερες και αναβαθμισμένες λειτουργίες, πολυμέσα, μεταφορά πακέτων δεδομένων από και προς το κινητό τηλέφωνο, μεγάλη συνδεσιμότητα, πρόσβαση στο διαδίκτυο, αποστολή και λήψη e-</a:t>
            </a:r>
            <a:r>
              <a:rPr lang="el-GR" dirty="0" err="1" smtClean="0"/>
              <a:t>mail</a:t>
            </a:r>
            <a:r>
              <a:rPr lang="el-GR" dirty="0" smtClean="0"/>
              <a:t>, είναι μερικές από τις νέες δυνατότητες της 3ης γενιάς συσκευών και δικτύων.</a:t>
            </a:r>
          </a:p>
          <a:p>
            <a:r>
              <a:rPr lang="el-GR" dirty="0" smtClean="0"/>
              <a:t>Η τέταρτη γενιά (4</a:t>
            </a:r>
            <a:r>
              <a:rPr lang="en-US" dirty="0" smtClean="0"/>
              <a:t>G)</a:t>
            </a:r>
            <a:endParaRPr lang="el-GR" dirty="0" smtClean="0"/>
          </a:p>
          <a:p>
            <a:pPr lvl="1"/>
            <a:r>
              <a:rPr lang="el-GR" dirty="0" smtClean="0"/>
              <a:t>Με την  4g τεχνολογία θα μπορούμε να έχουμε ό,τι είχαμε και στη 3g γενιά με τη κύρια διαφορά ότι ενώ στη γενιά 3g για να έχουμε πρόσβαση στο </a:t>
            </a:r>
            <a:r>
              <a:rPr lang="el-GR" dirty="0" err="1" smtClean="0"/>
              <a:t>internet</a:t>
            </a:r>
            <a:r>
              <a:rPr lang="el-GR" dirty="0" smtClean="0"/>
              <a:t> με υπολογιστή είτε με κινητό θα έπρεπε να είμαστε κοντά σε ένα </a:t>
            </a:r>
            <a:r>
              <a:rPr lang="el-GR" dirty="0" err="1" smtClean="0"/>
              <a:t>wi-fi</a:t>
            </a:r>
            <a:r>
              <a:rPr lang="el-GR" dirty="0" smtClean="0"/>
              <a:t> σημείο τώρα έχουμε μεγαλύτερη </a:t>
            </a:r>
            <a:r>
              <a:rPr lang="el-GR" dirty="0" err="1" smtClean="0"/>
              <a:t>ευριζωνικότητα</a:t>
            </a:r>
            <a:r>
              <a:rPr lang="el-GR" dirty="0" smtClean="0"/>
              <a:t> που σημαίνει ότι θα </a:t>
            </a:r>
            <a:r>
              <a:rPr lang="el-GR" dirty="0" err="1" smtClean="0"/>
              <a:t>μπρούμε</a:t>
            </a:r>
            <a:r>
              <a:rPr lang="el-GR" dirty="0" smtClean="0"/>
              <a:t> να έχουμε πρόσβαση στο διαδίκτυο σε απόσταση  35 χιλιομέτρων </a:t>
            </a:r>
            <a:r>
              <a:rPr lang="el-GR" dirty="0" err="1" smtClean="0"/>
              <a:t>απο</a:t>
            </a:r>
            <a:r>
              <a:rPr lang="el-GR" dirty="0" smtClean="0"/>
              <a:t> το </a:t>
            </a:r>
            <a:r>
              <a:rPr lang="el-GR" dirty="0" err="1" smtClean="0"/>
              <a:t>wi-max</a:t>
            </a:r>
            <a:r>
              <a:rPr lang="el-GR" dirty="0" smtClean="0"/>
              <a:t> σημείο η και παραπάνω.</a:t>
            </a:r>
          </a:p>
        </p:txBody>
      </p:sp>
    </p:spTree>
    <p:extLst>
      <p:ext uri="{BB962C8B-B14F-4D97-AF65-F5344CB8AC3E}">
        <p14:creationId xmlns:p14="http://schemas.microsoft.com/office/powerpoint/2010/main" val="2799589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Έξυπνα τηλέφωνα</a:t>
            </a:r>
          </a:p>
        </p:txBody>
      </p:sp>
      <p:sp>
        <p:nvSpPr>
          <p:cNvPr id="3" name="Θέση περιεχομένου 2"/>
          <p:cNvSpPr>
            <a:spLocks noGrp="1"/>
          </p:cNvSpPr>
          <p:nvPr>
            <p:ph idx="1"/>
          </p:nvPr>
        </p:nvSpPr>
        <p:spPr/>
        <p:txBody>
          <a:bodyPr/>
          <a:lstStyle/>
          <a:p>
            <a:pPr lvl="1"/>
            <a:r>
              <a:rPr lang="el-GR" dirty="0" smtClean="0"/>
              <a:t>Το </a:t>
            </a:r>
            <a:r>
              <a:rPr lang="el-GR" dirty="0" err="1"/>
              <a:t>smartphone</a:t>
            </a:r>
            <a:r>
              <a:rPr lang="el-GR" dirty="0"/>
              <a:t>  ή με τον ελληνικό όρο έξυπνο τηλέφωνο, είναι ένα κινητό τηλέφωνο βασισμένο σε ένα λειτουργικό σύστημα κινητής τηλεφωνίας με περισσότερο προηγμένη υπολογιστική ικανότητα και συνδεσιμότητα σε σχέση με ένα συμβατικό κινητό τηλέφωνο. </a:t>
            </a:r>
            <a:endParaRPr lang="en-US" dirty="0" smtClean="0"/>
          </a:p>
          <a:p>
            <a:pPr lvl="1"/>
            <a:r>
              <a:rPr lang="el-GR" dirty="0" smtClean="0"/>
              <a:t>Τα </a:t>
            </a:r>
            <a:r>
              <a:rPr lang="el-GR" dirty="0"/>
              <a:t>πρώτα </a:t>
            </a:r>
            <a:r>
              <a:rPr lang="el-GR" dirty="0" err="1"/>
              <a:t>smartphones</a:t>
            </a:r>
            <a:r>
              <a:rPr lang="el-GR" dirty="0"/>
              <a:t> συνδύαζαν τις λειτουργίες ενός προσωπικού ψηφιακού βοηθού (PDA) και ενός κινητού τηλεφώνου. </a:t>
            </a:r>
            <a:endParaRPr lang="en-US" dirty="0" smtClean="0"/>
          </a:p>
          <a:p>
            <a:pPr lvl="1"/>
            <a:r>
              <a:rPr lang="el-GR" dirty="0" smtClean="0"/>
              <a:t>Πολλά </a:t>
            </a:r>
            <a:r>
              <a:rPr lang="el-GR" dirty="0"/>
              <a:t>σύγχρονα </a:t>
            </a:r>
            <a:r>
              <a:rPr lang="el-GR" dirty="0" err="1"/>
              <a:t>smartphones</a:t>
            </a:r>
            <a:r>
              <a:rPr lang="el-GR" dirty="0"/>
              <a:t> περιλαμβάνουν επίσης οθόνες αφής υψηλής </a:t>
            </a:r>
            <a:r>
              <a:rPr lang="el-GR" dirty="0" smtClean="0"/>
              <a:t>ανάλυσης και </a:t>
            </a:r>
            <a:r>
              <a:rPr lang="el-GR" dirty="0" err="1"/>
              <a:t>web</a:t>
            </a:r>
            <a:r>
              <a:rPr lang="el-GR" dirty="0"/>
              <a:t> </a:t>
            </a:r>
            <a:r>
              <a:rPr lang="el-GR" dirty="0" err="1"/>
              <a:t>browsers</a:t>
            </a:r>
            <a:r>
              <a:rPr lang="el-GR" dirty="0"/>
              <a:t> που εμφανίζουν τυποποιημένες ιστοσελίδες. Η πρόσβαση σε δεδομένα υψηλής ταχύτητας παρέχεται μέσω </a:t>
            </a:r>
            <a:r>
              <a:rPr lang="el-GR" dirty="0" err="1"/>
              <a:t>Wi-Fi</a:t>
            </a:r>
            <a:r>
              <a:rPr lang="el-GR" dirty="0"/>
              <a:t> </a:t>
            </a:r>
            <a:endParaRPr lang="el-GR" dirty="0" smtClean="0"/>
          </a:p>
        </p:txBody>
      </p:sp>
    </p:spTree>
    <p:extLst>
      <p:ext uri="{BB962C8B-B14F-4D97-AF65-F5344CB8AC3E}">
        <p14:creationId xmlns:p14="http://schemas.microsoft.com/office/powerpoint/2010/main" val="2540744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dirty="0" smtClean="0"/>
              <a:t>Χρήσεις των κινητών τηλέφωνων </a:t>
            </a:r>
            <a:endParaRPr lang="el-GR" dirty="0"/>
          </a:p>
        </p:txBody>
      </p:sp>
      <p:sp>
        <p:nvSpPr>
          <p:cNvPr id="8" name="Υπότιτλος 7"/>
          <p:cNvSpPr>
            <a:spLocks noGrp="1"/>
          </p:cNvSpPr>
          <p:nvPr>
            <p:ph type="subTitle" idx="1"/>
          </p:nvPr>
        </p:nvSpPr>
        <p:spPr/>
        <p:txBody>
          <a:bodyPr/>
          <a:lstStyle/>
          <a:p>
            <a:endParaRPr lang="el-GR"/>
          </a:p>
        </p:txBody>
      </p:sp>
    </p:spTree>
    <p:extLst>
      <p:ext uri="{BB962C8B-B14F-4D97-AF65-F5344CB8AC3E}">
        <p14:creationId xmlns:p14="http://schemas.microsoft.com/office/powerpoint/2010/main" val="884840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kern="1600" dirty="0" smtClean="0">
                <a:effectLst/>
                <a:latin typeface="Calibri Light" panose="020F0302020204030204" pitchFamily="34" charset="0"/>
                <a:ea typeface="Times New Roman" panose="02020603050405020304" pitchFamily="18" charset="0"/>
                <a:cs typeface="Times New Roman" panose="02020603050405020304" pitchFamily="18" charset="0"/>
              </a:rPr>
              <a:t>Χρήσεις των κινητών τηλέφωνων</a:t>
            </a:r>
            <a:r>
              <a:rPr lang="en-US" b="1" kern="160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endParaRPr lang="el-GR" dirty="0"/>
          </a:p>
        </p:txBody>
      </p:sp>
      <p:sp>
        <p:nvSpPr>
          <p:cNvPr id="5" name="Θέση περιεχομένου 4"/>
          <p:cNvSpPr>
            <a:spLocks noGrp="1"/>
          </p:cNvSpPr>
          <p:nvPr>
            <p:ph idx="1"/>
          </p:nvPr>
        </p:nvSpPr>
        <p:spPr/>
        <p:txBody>
          <a:bodyPr>
            <a:normAutofit/>
          </a:bodyPr>
          <a:lstStyle/>
          <a:p>
            <a:r>
              <a:rPr lang="el-GR" dirty="0" smtClean="0"/>
              <a:t>Ομιλία και αποστολή μηνυμάτων </a:t>
            </a:r>
            <a:r>
              <a:rPr lang="en-US" dirty="0" smtClean="0"/>
              <a:t>SMS</a:t>
            </a:r>
            <a:r>
              <a:rPr lang="el-GR" dirty="0" smtClean="0"/>
              <a:t>.</a:t>
            </a:r>
          </a:p>
          <a:p>
            <a:r>
              <a:rPr lang="el-GR" dirty="0" smtClean="0"/>
              <a:t>Τα</a:t>
            </a:r>
            <a:r>
              <a:rPr lang="el-GR" dirty="0"/>
              <a:t> </a:t>
            </a:r>
            <a:r>
              <a:rPr lang="el-GR" dirty="0" err="1">
                <a:hlinkClick r:id="rId2"/>
              </a:rPr>
              <a:t>Smartphones</a:t>
            </a:r>
            <a:r>
              <a:rPr lang="el-GR" dirty="0"/>
              <a:t> είναι μικροί υπολογιστές που σου επιτρέπουν να μπεις στο </a:t>
            </a:r>
            <a:r>
              <a:rPr lang="el-GR" dirty="0" smtClean="0"/>
              <a:t>διαδίκτυο</a:t>
            </a:r>
            <a:r>
              <a:rPr lang="en-US" dirty="0" smtClean="0"/>
              <a:t> </a:t>
            </a:r>
            <a:r>
              <a:rPr lang="el-GR" dirty="0" smtClean="0"/>
              <a:t>να </a:t>
            </a:r>
            <a:r>
              <a:rPr lang="el-GR" dirty="0"/>
              <a:t>δεις </a:t>
            </a:r>
            <a:r>
              <a:rPr lang="el-GR" b="1" dirty="0"/>
              <a:t>βίντεο</a:t>
            </a:r>
            <a:r>
              <a:rPr lang="el-GR" dirty="0"/>
              <a:t> , να λάβεις </a:t>
            </a:r>
            <a:r>
              <a:rPr lang="el-GR" b="1" dirty="0" smtClean="0"/>
              <a:t>e-</a:t>
            </a:r>
            <a:r>
              <a:rPr lang="el-GR" b="1" dirty="0" err="1" smtClean="0"/>
              <a:t>mails</a:t>
            </a:r>
            <a:r>
              <a:rPr lang="en-US" dirty="0" smtClean="0"/>
              <a:t>, </a:t>
            </a:r>
            <a:r>
              <a:rPr lang="el-GR" dirty="0" smtClean="0"/>
              <a:t>να </a:t>
            </a:r>
            <a:r>
              <a:rPr lang="el-GR" dirty="0"/>
              <a:t>ενημερωθείς και πολλά άλλα.</a:t>
            </a:r>
          </a:p>
          <a:p>
            <a:pPr lvl="0"/>
            <a:r>
              <a:rPr lang="el-GR" b="1" i="1" dirty="0"/>
              <a:t>Περιήγηση στο </a:t>
            </a:r>
            <a:r>
              <a:rPr lang="el-GR" b="1" i="1" dirty="0" smtClean="0"/>
              <a:t>Internet</a:t>
            </a:r>
            <a:r>
              <a:rPr lang="en-US" b="1" i="1" dirty="0" smtClean="0"/>
              <a:t>. </a:t>
            </a:r>
            <a:r>
              <a:rPr lang="el-GR" dirty="0"/>
              <a:t>δυνατό επεξεργαστή του </a:t>
            </a:r>
            <a:r>
              <a:rPr lang="el-GR" dirty="0" err="1"/>
              <a:t>Smartphone</a:t>
            </a:r>
            <a:r>
              <a:rPr lang="el-GR" dirty="0"/>
              <a:t>. η γρήγορη </a:t>
            </a:r>
            <a:r>
              <a:rPr lang="el-GR" dirty="0" smtClean="0"/>
              <a:t>περιήγηση</a:t>
            </a:r>
            <a:r>
              <a:rPr lang="en-US" dirty="0" smtClean="0"/>
              <a:t>.</a:t>
            </a:r>
            <a:r>
              <a:rPr lang="el-GR" dirty="0"/>
              <a:t> Η μεγαλύτερη διαφορά μεταξύ των </a:t>
            </a:r>
            <a:r>
              <a:rPr lang="el-GR" dirty="0" err="1"/>
              <a:t>Smartphones</a:t>
            </a:r>
            <a:r>
              <a:rPr lang="el-GR" dirty="0"/>
              <a:t> και των άλλων τηλέφωνων είναι ότι μπορείς να εγκαταστήσεις και να τρέξεις </a:t>
            </a:r>
            <a:r>
              <a:rPr lang="el-GR" dirty="0" smtClean="0"/>
              <a:t>εφαρμογές</a:t>
            </a:r>
            <a:r>
              <a:rPr lang="en-US" dirty="0" smtClean="0"/>
              <a:t>.</a:t>
            </a:r>
          </a:p>
          <a:p>
            <a:r>
              <a:rPr lang="el-GR" b="1" i="1" dirty="0"/>
              <a:t>Πλοήγηση (</a:t>
            </a:r>
            <a:r>
              <a:rPr lang="en-US" b="1" i="1" dirty="0"/>
              <a:t>GPS</a:t>
            </a:r>
            <a:r>
              <a:rPr lang="el-GR" b="1" i="1" dirty="0" smtClean="0"/>
              <a:t>)</a:t>
            </a:r>
            <a:r>
              <a:rPr lang="en-US" b="1" i="1" dirty="0" smtClean="0"/>
              <a:t>.</a:t>
            </a:r>
            <a:r>
              <a:rPr lang="el-GR" dirty="0"/>
              <a:t> Το GPS είναι παγκόσμιο σύστημα εντοπισμού γεωγραφικής </a:t>
            </a:r>
            <a:r>
              <a:rPr lang="el-GR" dirty="0" smtClean="0"/>
              <a:t>θέσης</a:t>
            </a:r>
            <a:r>
              <a:rPr lang="en-US" dirty="0" smtClean="0"/>
              <a:t>.</a:t>
            </a:r>
            <a:endParaRPr lang="el-GR" dirty="0" smtClean="0"/>
          </a:p>
          <a:p>
            <a:r>
              <a:rPr lang="el-GR" b="1" i="1" dirty="0" smtClean="0"/>
              <a:t>Παιχνίδια:</a:t>
            </a:r>
            <a:r>
              <a:rPr lang="el-GR" i="1" dirty="0"/>
              <a:t> </a:t>
            </a:r>
            <a:r>
              <a:rPr lang="el-GR" i="1" dirty="0" smtClean="0"/>
              <a:t>Τα </a:t>
            </a:r>
            <a:r>
              <a:rPr lang="en-US" i="1" dirty="0" smtClean="0"/>
              <a:t>smartphones </a:t>
            </a:r>
            <a:r>
              <a:rPr lang="el-GR" i="1" dirty="0" smtClean="0"/>
              <a:t>μπορούν πολύ εύκολα να μετατραπούν σε </a:t>
            </a:r>
            <a:r>
              <a:rPr lang="el-GR" i="1" dirty="0" err="1" smtClean="0"/>
              <a:t>παιχνιδομηχανές</a:t>
            </a:r>
            <a:r>
              <a:rPr lang="el-GR" i="1" dirty="0"/>
              <a:t> </a:t>
            </a:r>
            <a:r>
              <a:rPr lang="el-GR" i="1" dirty="0" smtClean="0"/>
              <a:t>εγκαθιστώντας το παιχνίδι της αρεσκείας μας.</a:t>
            </a:r>
            <a:endParaRPr lang="el-GR" b="1" i="1" dirty="0"/>
          </a:p>
          <a:p>
            <a:pPr lvl="0"/>
            <a:endParaRPr lang="el-GR" dirty="0"/>
          </a:p>
          <a:p>
            <a:endParaRPr lang="el-GR" b="1" i="1" dirty="0"/>
          </a:p>
          <a:p>
            <a:endParaRPr lang="en-US" dirty="0" smtClean="0"/>
          </a:p>
        </p:txBody>
      </p:sp>
    </p:spTree>
    <p:extLst>
      <p:ext uri="{BB962C8B-B14F-4D97-AF65-F5344CB8AC3E}">
        <p14:creationId xmlns:p14="http://schemas.microsoft.com/office/powerpoint/2010/main" val="278397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0318" y="351910"/>
            <a:ext cx="10515600" cy="1325563"/>
          </a:xfrm>
        </p:spPr>
        <p:txBody>
          <a:bodyPr/>
          <a:lstStyle/>
          <a:p>
            <a:r>
              <a:rPr lang="el-GR" b="1" kern="1600" dirty="0">
                <a:latin typeface="Calibri Light" panose="020F0302020204030204" pitchFamily="34" charset="0"/>
                <a:ea typeface="Times New Roman" panose="02020603050405020304" pitchFamily="18" charset="0"/>
                <a:cs typeface="Times New Roman" panose="02020603050405020304" pitchFamily="18" charset="0"/>
              </a:rPr>
              <a:t>Οι πιο συχνές χρήσεις των </a:t>
            </a:r>
            <a:r>
              <a:rPr lang="el-GR" b="1" kern="1600" dirty="0" err="1">
                <a:latin typeface="Calibri Light" panose="020F0302020204030204" pitchFamily="34" charset="0"/>
                <a:ea typeface="Times New Roman" panose="02020603050405020304" pitchFamily="18" charset="0"/>
                <a:cs typeface="Times New Roman" panose="02020603050405020304" pitchFamily="18" charset="0"/>
              </a:rPr>
              <a:t>smartphones</a:t>
            </a:r>
            <a:r>
              <a:rPr lang="el-GR" b="1" kern="1600" dirty="0">
                <a:latin typeface="Calibri Light" panose="020F0302020204030204" pitchFamily="34" charset="0"/>
                <a:ea typeface="Times New Roman" panose="02020603050405020304" pitchFamily="18" charset="0"/>
                <a:cs typeface="Times New Roman" panose="02020603050405020304" pitchFamily="18" charset="0"/>
              </a:rPr>
              <a:t/>
            </a:r>
            <a:br>
              <a:rPr lang="el-GR" b="1" kern="1600" dirty="0">
                <a:latin typeface="Calibri Light" panose="020F0302020204030204" pitchFamily="34" charset="0"/>
                <a:ea typeface="Times New Roman" panose="02020603050405020304" pitchFamily="18" charset="0"/>
                <a:cs typeface="Times New Roman" panose="02020603050405020304" pitchFamily="18" charset="0"/>
              </a:rPr>
            </a:br>
            <a:endParaRPr lang="el-GR" b="1" kern="160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669701" y="11075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1025" name="Εικόνα 2" descr="Οι πιο συχνές χρήσεις των smartphones σύμφωνα τα τελευταία στατιστικά"/>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9063" y="1243898"/>
            <a:ext cx="8144334"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669701" y="452705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5"/>
          <p:cNvSpPr>
            <a:spLocks noChangeArrowheads="1"/>
          </p:cNvSpPr>
          <p:nvPr/>
        </p:nvSpPr>
        <p:spPr bwMode="auto">
          <a:xfrm>
            <a:off x="1275008" y="4250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Rectangle 6"/>
          <p:cNvSpPr>
            <a:spLocks noChangeArrowheads="1"/>
          </p:cNvSpPr>
          <p:nvPr/>
        </p:nvSpPr>
        <p:spPr bwMode="auto">
          <a:xfrm>
            <a:off x="1275008" y="38444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8" name="7 - TextBox"/>
          <p:cNvSpPr txBox="1"/>
          <p:nvPr/>
        </p:nvSpPr>
        <p:spPr>
          <a:xfrm>
            <a:off x="475014" y="5899045"/>
            <a:ext cx="11067802" cy="923330"/>
          </a:xfrm>
          <a:prstGeom prst="rect">
            <a:avLst/>
          </a:prstGeom>
          <a:noFill/>
        </p:spPr>
        <p:txBody>
          <a:bodyPr wrap="square" rtlCol="0">
            <a:spAutoFit/>
          </a:bodyPr>
          <a:lstStyle/>
          <a:p>
            <a:r>
              <a:rPr lang="el-GR" dirty="0" smtClean="0"/>
              <a:t>Η έρευνα πραγματοποιήθηκε από τον </a:t>
            </a:r>
            <a:r>
              <a:rPr lang="el-GR" dirty="0" err="1" smtClean="0"/>
              <a:t>πάροχο</a:t>
            </a:r>
            <a:r>
              <a:rPr lang="el-GR" dirty="0" smtClean="0"/>
              <a:t> κινητής τηλεφωνίας Ο2 και αναφέρει ότι ξοδεύουμε κατά μέσο όρο 24 λεπτά και 49 δευτερόλεπτα για πλοήγηση στο Internet καθημερινά μέσα από το κινητό μας τηλέφωνο,</a:t>
            </a:r>
            <a:endParaRPr lang="el-GR" dirty="0"/>
          </a:p>
        </p:txBody>
      </p:sp>
    </p:spTree>
    <p:extLst>
      <p:ext uri="{BB962C8B-B14F-4D97-AF65-F5344CB8AC3E}">
        <p14:creationId xmlns:p14="http://schemas.microsoft.com/office/powerpoint/2010/main" val="3150230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119</TotalTime>
  <Words>921</Words>
  <Application>Microsoft Office PowerPoint</Application>
  <PresentationFormat>Ευρεία οθόνη</PresentationFormat>
  <Paragraphs>76</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 Light</vt:lpstr>
      <vt:lpstr>Century Gothic</vt:lpstr>
      <vt:lpstr>Times New Roman</vt:lpstr>
      <vt:lpstr>Wingdings 3</vt:lpstr>
      <vt:lpstr>Wisp</vt:lpstr>
      <vt:lpstr>Ερευνητική Εργασία Β’ Λυκείου «Κινητό Τηλέφωνο και Έφηβοι»</vt:lpstr>
      <vt:lpstr>ΙΣΤΟΡΙΚΗ ΑΝΑΔΡΟΜΗ</vt:lpstr>
      <vt:lpstr>ΠΡΩΤΟ ΤΗΛΕΦΩΝΟ  </vt:lpstr>
      <vt:lpstr>ΕΞΕΛΙΞΗ ΔΙΚΤΥΟΥ</vt:lpstr>
      <vt:lpstr>ΕΞΕΛΙΞΗ ΔΙΚΤΥΟΥ (2)</vt:lpstr>
      <vt:lpstr>Έξυπνα τηλέφωνα</vt:lpstr>
      <vt:lpstr>Χρήσεις των κινητών τηλέφωνων </vt:lpstr>
      <vt:lpstr>Χρήσεις των κινητών τηλέφωνων </vt:lpstr>
      <vt:lpstr>Οι πιο συχνές χρήσεις των smartphones </vt:lpstr>
      <vt:lpstr>Γνωστά applications για smartphones </vt:lpstr>
      <vt:lpstr>Τα Καλυτέρα Κινητά Σε Πωλήσεις  </vt:lpstr>
      <vt:lpstr>Αρνητικές επιπτώσεις της χρήσης κινητών τηλεφώνων</vt:lpstr>
      <vt:lpstr>ΑΚΤΙΝΟΒΟΛΙΑ </vt:lpstr>
      <vt:lpstr>                  Επιπτώσεις Στην Υγεία  Η μακροχρόνια κυρίως χρήση κινητού τηλεφώνου σχετίζεται με αυξημένο κίνδυνο προσβολής του χρήστη από τις εξής ασθένειες: </vt:lpstr>
      <vt:lpstr>Εθισμός στο Κινητό Τηλέφωνο </vt:lpstr>
      <vt:lpstr>Δημοσιοποίηση Προσωπικών Δεδομένων  </vt:lpstr>
      <vt:lpstr>Έρευνα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Ευχαριστούμε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ΙΣΤΟΡΙΚΗ ΑΝΑΔΡΟΜΗ</dc:title>
  <dc:creator>user2</dc:creator>
  <cp:lastModifiedBy>user5</cp:lastModifiedBy>
  <cp:revision>37</cp:revision>
  <dcterms:created xsi:type="dcterms:W3CDTF">2016-01-19T06:41:22Z</dcterms:created>
  <dcterms:modified xsi:type="dcterms:W3CDTF">2016-02-16T07:03:06Z</dcterms:modified>
</cp:coreProperties>
</file>